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00" r:id="rId2"/>
    <p:sldMasterId id="2147483912" r:id="rId3"/>
  </p:sldMasterIdLst>
  <p:notesMasterIdLst>
    <p:notesMasterId r:id="rId47"/>
  </p:notesMasterIdLst>
  <p:handoutMasterIdLst>
    <p:handoutMasterId r:id="rId48"/>
  </p:handoutMasterIdLst>
  <p:sldIdLst>
    <p:sldId id="686" r:id="rId4"/>
    <p:sldId id="690" r:id="rId5"/>
    <p:sldId id="2147379228" r:id="rId6"/>
    <p:sldId id="607" r:id="rId7"/>
    <p:sldId id="714" r:id="rId8"/>
    <p:sldId id="2147379230" r:id="rId9"/>
    <p:sldId id="258" r:id="rId10"/>
    <p:sldId id="715" r:id="rId11"/>
    <p:sldId id="2147379242" r:id="rId12"/>
    <p:sldId id="718" r:id="rId13"/>
    <p:sldId id="2147379229" r:id="rId14"/>
    <p:sldId id="2147379204" r:id="rId15"/>
    <p:sldId id="2147379256" r:id="rId16"/>
    <p:sldId id="2147379257" r:id="rId17"/>
    <p:sldId id="256" r:id="rId18"/>
    <p:sldId id="264" r:id="rId19"/>
    <p:sldId id="361" r:id="rId20"/>
    <p:sldId id="717" r:id="rId21"/>
    <p:sldId id="379" r:id="rId22"/>
    <p:sldId id="2147379231" r:id="rId23"/>
    <p:sldId id="380" r:id="rId24"/>
    <p:sldId id="2147379246" r:id="rId25"/>
    <p:sldId id="2147379258" r:id="rId26"/>
    <p:sldId id="2147379234" r:id="rId27"/>
    <p:sldId id="2147379235" r:id="rId28"/>
    <p:sldId id="2147379236" r:id="rId29"/>
    <p:sldId id="2147379247" r:id="rId30"/>
    <p:sldId id="2147379252" r:id="rId31"/>
    <p:sldId id="2147379249" r:id="rId32"/>
    <p:sldId id="2147379253" r:id="rId33"/>
    <p:sldId id="2147379254" r:id="rId34"/>
    <p:sldId id="2147379255" r:id="rId35"/>
    <p:sldId id="2147379239" r:id="rId36"/>
    <p:sldId id="2147379240" r:id="rId37"/>
    <p:sldId id="2147379238" r:id="rId38"/>
    <p:sldId id="2147379241" r:id="rId39"/>
    <p:sldId id="2147379232" r:id="rId40"/>
    <p:sldId id="2147379233" r:id="rId41"/>
    <p:sldId id="2147379245" r:id="rId42"/>
    <p:sldId id="2147379243" r:id="rId43"/>
    <p:sldId id="2147379248" r:id="rId44"/>
    <p:sldId id="2147379250" r:id="rId45"/>
    <p:sldId id="2147379251" r:id="rId46"/>
  </p:sldIdLst>
  <p:sldSz cx="10691813" cy="7559675"/>
  <p:notesSz cx="6724650" cy="987425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99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02" autoAdjust="0"/>
    <p:restoredTop sz="94660"/>
  </p:normalViewPr>
  <p:slideViewPr>
    <p:cSldViewPr>
      <p:cViewPr varScale="1">
        <p:scale>
          <a:sx n="76" d="100"/>
          <a:sy n="76" d="100"/>
        </p:scale>
        <p:origin x="922" y="43"/>
      </p:cViewPr>
      <p:guideLst>
        <p:guide orient="horz" pos="2381"/>
        <p:guide pos="3367"/>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19413" cy="493713"/>
          </a:xfrm>
          <a:prstGeom prst="rect">
            <a:avLst/>
          </a:prstGeom>
          <a:noFill/>
          <a:ln>
            <a:noFill/>
          </a:ln>
        </p:spPr>
        <p:txBody>
          <a:bodyPr vert="horz" wrap="none" lIns="83781" tIns="41891" rIns="83781" bIns="41891" anchorCtr="0" compatLnSpc="0"/>
          <a:lstStyle>
            <a:lvl1pPr eaLnBrk="1" fontAlgn="auto" hangingPunct="0">
              <a:spcBef>
                <a:spcPts val="0"/>
              </a:spcBef>
              <a:spcAft>
                <a:spcPts val="0"/>
              </a:spcAft>
              <a:defRPr sz="1400">
                <a:latin typeface="Arial" pitchFamily="18"/>
                <a:ea typeface="Microsoft YaHei" pitchFamily="2"/>
                <a:cs typeface="Mangal" pitchFamily="2"/>
              </a:defRPr>
            </a:lvl1pPr>
          </a:lstStyle>
          <a:p>
            <a:pPr>
              <a:defRPr sz="1400"/>
            </a:pPr>
            <a:endParaRPr lang="en-US"/>
          </a:p>
        </p:txBody>
      </p:sp>
      <p:sp>
        <p:nvSpPr>
          <p:cNvPr id="3" name="Date Placeholder 2"/>
          <p:cNvSpPr txBox="1">
            <a:spLocks noGrp="1"/>
          </p:cNvSpPr>
          <p:nvPr>
            <p:ph type="dt" sz="quarter" idx="1"/>
          </p:nvPr>
        </p:nvSpPr>
        <p:spPr>
          <a:xfrm>
            <a:off x="3805238" y="0"/>
            <a:ext cx="2919412" cy="493713"/>
          </a:xfrm>
          <a:prstGeom prst="rect">
            <a:avLst/>
          </a:prstGeom>
          <a:noFill/>
          <a:ln>
            <a:noFill/>
          </a:ln>
        </p:spPr>
        <p:txBody>
          <a:bodyPr vert="horz" wrap="none" lIns="83781" tIns="41891" rIns="83781" bIns="41891" anchorCtr="0" compatLnSpc="0"/>
          <a:lstStyle>
            <a:lvl1pPr algn="r" eaLnBrk="1" fontAlgn="auto" hangingPunct="0">
              <a:spcBef>
                <a:spcPts val="0"/>
              </a:spcBef>
              <a:spcAft>
                <a:spcPts val="0"/>
              </a:spcAft>
              <a:defRPr sz="1400">
                <a:latin typeface="Arial" pitchFamily="18"/>
                <a:ea typeface="Microsoft YaHei" pitchFamily="2"/>
                <a:cs typeface="Mangal" pitchFamily="2"/>
              </a:defRPr>
            </a:lvl1pPr>
          </a:lstStyle>
          <a:p>
            <a:pPr>
              <a:defRPr sz="1400"/>
            </a:pPr>
            <a:endParaRPr lang="en-US"/>
          </a:p>
        </p:txBody>
      </p:sp>
      <p:sp>
        <p:nvSpPr>
          <p:cNvPr id="4" name="Footer Placeholder 3"/>
          <p:cNvSpPr txBox="1">
            <a:spLocks noGrp="1"/>
          </p:cNvSpPr>
          <p:nvPr>
            <p:ph type="ftr" sz="quarter" idx="2"/>
          </p:nvPr>
        </p:nvSpPr>
        <p:spPr>
          <a:xfrm>
            <a:off x="0" y="9380538"/>
            <a:ext cx="2919413" cy="493712"/>
          </a:xfrm>
          <a:prstGeom prst="rect">
            <a:avLst/>
          </a:prstGeom>
          <a:noFill/>
          <a:ln>
            <a:noFill/>
          </a:ln>
        </p:spPr>
        <p:txBody>
          <a:bodyPr vert="horz" wrap="none" lIns="83781" tIns="41891" rIns="83781" bIns="41891" anchor="b" anchorCtr="0" compatLnSpc="0"/>
          <a:lstStyle>
            <a:lvl1pPr eaLnBrk="1" fontAlgn="auto" hangingPunct="0">
              <a:spcBef>
                <a:spcPts val="0"/>
              </a:spcBef>
              <a:spcAft>
                <a:spcPts val="0"/>
              </a:spcAft>
              <a:defRPr sz="1400">
                <a:latin typeface="Arial" pitchFamily="18"/>
                <a:ea typeface="Microsoft YaHei" pitchFamily="2"/>
                <a:cs typeface="Mangal" pitchFamily="2"/>
              </a:defRPr>
            </a:lvl1pPr>
          </a:lstStyle>
          <a:p>
            <a:pPr>
              <a:defRPr sz="1400"/>
            </a:pPr>
            <a:endParaRPr lang="en-US"/>
          </a:p>
        </p:txBody>
      </p:sp>
      <p:sp>
        <p:nvSpPr>
          <p:cNvPr id="5" name="Slide Number Placeholder 4"/>
          <p:cNvSpPr txBox="1">
            <a:spLocks noGrp="1"/>
          </p:cNvSpPr>
          <p:nvPr>
            <p:ph type="sldNum" sz="quarter" idx="3"/>
          </p:nvPr>
        </p:nvSpPr>
        <p:spPr>
          <a:xfrm>
            <a:off x="3805238" y="9380538"/>
            <a:ext cx="2919412" cy="493712"/>
          </a:xfrm>
          <a:prstGeom prst="rect">
            <a:avLst/>
          </a:prstGeom>
          <a:noFill/>
          <a:ln>
            <a:noFill/>
          </a:ln>
        </p:spPr>
        <p:txBody>
          <a:bodyPr vert="horz" wrap="none" lIns="83781" tIns="41891" rIns="83781" bIns="41891" numCol="1" anchor="b" anchorCtr="0" compatLnSpc="1">
            <a:prstTxWarp prst="textNoShape">
              <a:avLst/>
            </a:prstTxWarp>
          </a:bodyPr>
          <a:lstStyle>
            <a:lvl1pPr algn="r" eaLnBrk="1" hangingPunct="0">
              <a:defRPr sz="1300">
                <a:cs typeface="+mn-cs"/>
              </a:defRPr>
            </a:lvl1pPr>
          </a:lstStyle>
          <a:p>
            <a:pPr>
              <a:defRPr/>
            </a:pPr>
            <a:fld id="{60F5325B-5A58-418D-BBB3-308DAE2B8B1F}" type="slidenum">
              <a:rPr lang="en-US" altLang="en-US"/>
              <a:pPr>
                <a:defRPr/>
              </a:pPr>
              <a:t>‹#›</a:t>
            </a:fld>
            <a:endParaRPr lang="en-US" altLang="en-US">
              <a:latin typeface="Arial" charset="0"/>
              <a:ea typeface="Microsoft YaHei" charset="-122"/>
              <a:cs typeface="Mangal" pitchFamily="18" charset="0"/>
            </a:endParaRPr>
          </a:p>
        </p:txBody>
      </p:sp>
    </p:spTree>
    <p:extLst>
      <p:ext uri="{BB962C8B-B14F-4D97-AF65-F5344CB8AC3E}">
        <p14:creationId xmlns:p14="http://schemas.microsoft.com/office/powerpoint/2010/main" val="1127743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idx="2"/>
          </p:nvPr>
        </p:nvSpPr>
        <p:spPr bwMode="auto">
          <a:xfrm>
            <a:off x="744538" y="749300"/>
            <a:ext cx="5235575"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p:cNvSpPr txBox="1">
            <a:spLocks noGrp="1"/>
          </p:cNvSpPr>
          <p:nvPr>
            <p:ph type="body" sz="quarter" idx="3"/>
          </p:nvPr>
        </p:nvSpPr>
        <p:spPr>
          <a:xfrm>
            <a:off x="673100" y="4689475"/>
            <a:ext cx="5378450" cy="4443413"/>
          </a:xfrm>
          <a:prstGeom prst="rect">
            <a:avLst/>
          </a:prstGeom>
          <a:noFill/>
          <a:ln>
            <a:noFill/>
          </a:ln>
        </p:spPr>
        <p:txBody>
          <a:bodyPr lIns="0" tIns="0" rIns="0" bIns="0"/>
          <a:lstStyle/>
          <a:p>
            <a:pPr lvl="0"/>
            <a:endParaRPr lang="en-US" noProof="0"/>
          </a:p>
        </p:txBody>
      </p:sp>
      <p:sp>
        <p:nvSpPr>
          <p:cNvPr id="4" name="Header Placeholder 3"/>
          <p:cNvSpPr txBox="1">
            <a:spLocks noGrp="1"/>
          </p:cNvSpPr>
          <p:nvPr>
            <p:ph type="hdr" sz="quarter"/>
          </p:nvPr>
        </p:nvSpPr>
        <p:spPr>
          <a:xfrm>
            <a:off x="0" y="0"/>
            <a:ext cx="2919413" cy="493713"/>
          </a:xfrm>
          <a:prstGeom prst="rect">
            <a:avLst/>
          </a:prstGeom>
          <a:noFill/>
          <a:ln>
            <a:noFill/>
          </a:ln>
        </p:spPr>
        <p:txBody>
          <a:bodyPr lIns="0" tIns="0" rIns="0" bIns="0" anchorCtr="0"/>
          <a:lstStyle>
            <a:lvl1pPr lvl="0" rtl="0" eaLnBrk="1" fontAlgn="auto" hangingPunct="0">
              <a:spcBef>
                <a:spcPts val="0"/>
              </a:spcBef>
              <a:spcAft>
                <a:spcPts val="0"/>
              </a:spcAft>
              <a:buNone/>
              <a:tabLst/>
              <a:defRPr lang="en-US" sz="1300" kern="1200">
                <a:latin typeface="Times New Roman" pitchFamily="18"/>
                <a:ea typeface="Arial Unicode MS" pitchFamily="2"/>
                <a:cs typeface="Tahoma" pitchFamily="2"/>
              </a:defRPr>
            </a:lvl1pPr>
          </a:lstStyle>
          <a:p>
            <a:pPr>
              <a:defRPr/>
            </a:pPr>
            <a:endParaRPr/>
          </a:p>
        </p:txBody>
      </p:sp>
      <p:sp>
        <p:nvSpPr>
          <p:cNvPr id="5" name="Date Placeholder 4"/>
          <p:cNvSpPr txBox="1">
            <a:spLocks noGrp="1"/>
          </p:cNvSpPr>
          <p:nvPr>
            <p:ph type="dt" idx="1"/>
          </p:nvPr>
        </p:nvSpPr>
        <p:spPr>
          <a:xfrm>
            <a:off x="3805238" y="0"/>
            <a:ext cx="2919412" cy="493713"/>
          </a:xfrm>
          <a:prstGeom prst="rect">
            <a:avLst/>
          </a:prstGeom>
          <a:noFill/>
          <a:ln>
            <a:noFill/>
          </a:ln>
        </p:spPr>
        <p:txBody>
          <a:bodyPr lIns="0" tIns="0" rIns="0" bIns="0" anchorCtr="0"/>
          <a:lstStyle>
            <a:lvl1pPr lvl="0" algn="r" rtl="0" eaLnBrk="1" fontAlgn="auto" hangingPunct="0">
              <a:spcBef>
                <a:spcPts val="0"/>
              </a:spcBef>
              <a:spcAft>
                <a:spcPts val="0"/>
              </a:spcAft>
              <a:buNone/>
              <a:tabLst/>
              <a:defRPr lang="en-US" sz="1300" kern="1200">
                <a:latin typeface="Times New Roman" pitchFamily="18"/>
                <a:ea typeface="Arial Unicode MS" pitchFamily="2"/>
                <a:cs typeface="Tahoma" pitchFamily="2"/>
              </a:defRPr>
            </a:lvl1pPr>
          </a:lstStyle>
          <a:p>
            <a:pPr>
              <a:defRPr/>
            </a:pPr>
            <a:endParaRPr/>
          </a:p>
        </p:txBody>
      </p:sp>
      <p:sp>
        <p:nvSpPr>
          <p:cNvPr id="6" name="Footer Placeholder 5"/>
          <p:cNvSpPr txBox="1">
            <a:spLocks noGrp="1"/>
          </p:cNvSpPr>
          <p:nvPr>
            <p:ph type="ftr" sz="quarter" idx="4"/>
          </p:nvPr>
        </p:nvSpPr>
        <p:spPr>
          <a:xfrm>
            <a:off x="0" y="9380538"/>
            <a:ext cx="2919413" cy="493712"/>
          </a:xfrm>
          <a:prstGeom prst="rect">
            <a:avLst/>
          </a:prstGeom>
          <a:noFill/>
          <a:ln>
            <a:noFill/>
          </a:ln>
        </p:spPr>
        <p:txBody>
          <a:bodyPr lIns="0" tIns="0" rIns="0" bIns="0" anchor="b" anchorCtr="0"/>
          <a:lstStyle>
            <a:lvl1pPr lvl="0" rtl="0" eaLnBrk="1" fontAlgn="auto" hangingPunct="0">
              <a:spcBef>
                <a:spcPts val="0"/>
              </a:spcBef>
              <a:spcAft>
                <a:spcPts val="0"/>
              </a:spcAft>
              <a:buNone/>
              <a:tabLst/>
              <a:defRPr lang="en-US" sz="1300" kern="1200">
                <a:latin typeface="Times New Roman" pitchFamily="18"/>
                <a:ea typeface="Arial Unicode MS" pitchFamily="2"/>
                <a:cs typeface="Tahoma" pitchFamily="2"/>
              </a:defRPr>
            </a:lvl1pPr>
          </a:lstStyle>
          <a:p>
            <a:pPr>
              <a:defRPr/>
            </a:pPr>
            <a:endParaRPr/>
          </a:p>
        </p:txBody>
      </p:sp>
      <p:sp>
        <p:nvSpPr>
          <p:cNvPr id="7" name="Slide Number Placeholder 6"/>
          <p:cNvSpPr txBox="1">
            <a:spLocks noGrp="1"/>
          </p:cNvSpPr>
          <p:nvPr>
            <p:ph type="sldNum" sz="quarter" idx="5"/>
          </p:nvPr>
        </p:nvSpPr>
        <p:spPr>
          <a:xfrm>
            <a:off x="3805238" y="9380538"/>
            <a:ext cx="2919412" cy="493712"/>
          </a:xfrm>
          <a:prstGeom prst="rect">
            <a:avLst/>
          </a:prstGeom>
          <a:noFill/>
          <a:ln>
            <a:noFill/>
          </a:ln>
        </p:spPr>
        <p:txBody>
          <a:bodyPr vert="horz" wrap="square" lIns="0" tIns="0" rIns="0" bIns="0" numCol="1" anchor="b" anchorCtr="0" compatLnSpc="1">
            <a:prstTxWarp prst="textNoShape">
              <a:avLst/>
            </a:prstTxWarp>
          </a:bodyPr>
          <a:lstStyle>
            <a:lvl1pPr algn="r" eaLnBrk="1" hangingPunct="0">
              <a:defRPr sz="1300">
                <a:latin typeface="Times New Roman" pitchFamily="16" charset="0"/>
                <a:ea typeface="Arial Unicode MS" charset="0"/>
                <a:cs typeface="Tahoma" pitchFamily="34" charset="0"/>
              </a:defRPr>
            </a:lvl1pPr>
          </a:lstStyle>
          <a:p>
            <a:pPr>
              <a:defRPr/>
            </a:pPr>
            <a:fld id="{7ED6B36A-502C-43C2-9918-E89DFAC48547}" type="slidenum">
              <a:rPr lang="en-US" altLang="en-US"/>
              <a:pPr>
                <a:defRPr/>
              </a:pPr>
              <a:t>‹#›</a:t>
            </a:fld>
            <a:endParaRPr lang="en-US" altLang="en-US"/>
          </a:p>
        </p:txBody>
      </p:sp>
    </p:spTree>
    <p:extLst>
      <p:ext uri="{BB962C8B-B14F-4D97-AF65-F5344CB8AC3E}">
        <p14:creationId xmlns:p14="http://schemas.microsoft.com/office/powerpoint/2010/main" val="1333125476"/>
      </p:ext>
    </p:extLst>
  </p:cSld>
  <p:clrMap bg1="lt1" tx1="dk1" bg2="lt2" tx2="dk2" accent1="accent1" accent2="accent2" accent3="accent3" accent4="accent4" accent5="accent5" accent6="accent6" hlink="hlink" folHlink="folHlink"/>
  <p:notesStyle>
    <a:lvl1pPr marL="215900" indent="-215900" algn="l" rtl="0" eaLnBrk="0" fontAlgn="base" hangingPunct="0">
      <a:spcBef>
        <a:spcPct val="30000"/>
      </a:spcBef>
      <a:spcAft>
        <a:spcPct val="0"/>
      </a:spcAft>
      <a:defRPr lang="en-US" sz="2000" kern="1200">
        <a:solidFill>
          <a:schemeClr val="tx1"/>
        </a:solidFill>
        <a:latin typeface="Arial" pitchFamily="18"/>
        <a:ea typeface="Microsoft YaHei" pitchFamily="2"/>
        <a:cs typeface="Mangal" pitchFamily="2"/>
      </a:defRPr>
    </a:lvl1pPr>
    <a:lvl2pPr marL="742950" indent="-285750" algn="l" rtl="0" eaLnBrk="0" fontAlgn="base" hangingPunct="0">
      <a:spcBef>
        <a:spcPct val="30000"/>
      </a:spcBef>
      <a:spcAft>
        <a:spcPct val="0"/>
      </a:spcAft>
      <a:defRPr sz="1200" kern="1200">
        <a:solidFill>
          <a:schemeClr val="tx1"/>
        </a:solidFill>
        <a:latin typeface="+mn-lt"/>
        <a:ea typeface="Microsoft YaHei" charset="-122"/>
        <a:cs typeface="+mn-cs"/>
      </a:defRPr>
    </a:lvl2pPr>
    <a:lvl3pPr marL="1143000" indent="-228600" algn="l" rtl="0" eaLnBrk="0" fontAlgn="base" hangingPunct="0">
      <a:spcBef>
        <a:spcPct val="30000"/>
      </a:spcBef>
      <a:spcAft>
        <a:spcPct val="0"/>
      </a:spcAft>
      <a:defRPr sz="1200" kern="1200">
        <a:solidFill>
          <a:schemeClr val="tx1"/>
        </a:solidFill>
        <a:latin typeface="+mn-lt"/>
        <a:ea typeface="Microsoft YaHei" charset="-122"/>
        <a:cs typeface="+mn-cs"/>
      </a:defRPr>
    </a:lvl3pPr>
    <a:lvl4pPr marL="1600200" indent="-228600" algn="l" rtl="0" eaLnBrk="0" fontAlgn="base" hangingPunct="0">
      <a:spcBef>
        <a:spcPct val="30000"/>
      </a:spcBef>
      <a:spcAft>
        <a:spcPct val="0"/>
      </a:spcAft>
      <a:defRPr sz="1200" kern="1200">
        <a:solidFill>
          <a:schemeClr val="tx1"/>
        </a:solidFill>
        <a:latin typeface="+mn-lt"/>
        <a:ea typeface="Microsoft YaHei" charset="-122"/>
        <a:cs typeface="+mn-cs"/>
      </a:defRPr>
    </a:lvl4pPr>
    <a:lvl5pPr marL="2057400" indent="-228600" algn="l" rtl="0" eaLnBrk="0" fontAlgn="base" hangingPunct="0">
      <a:spcBef>
        <a:spcPct val="30000"/>
      </a:spcBef>
      <a:spcAft>
        <a:spcPct val="0"/>
      </a:spcAft>
      <a:defRPr sz="1200" kern="1200">
        <a:solidFill>
          <a:schemeClr val="tx1"/>
        </a:solidFill>
        <a:latin typeface="+mn-lt"/>
        <a:ea typeface="Microsoft YaHe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051259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218705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BCAB9-D7DB-016A-27FC-D1CD1ED14DD6}"/>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B65DA57D-B2F5-0293-04A1-8863D1B32FED}"/>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a:extLst>
              <a:ext uri="{FF2B5EF4-FFF2-40B4-BE49-F238E27FC236}">
                <a16:creationId xmlns:a16="http://schemas.microsoft.com/office/drawing/2014/main" id="{BD8FFE11-5BFA-B489-EF8C-85C322CBA6BD}"/>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414650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29263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ADFA5-27B3-7AC6-C5DE-4A68E485343D}"/>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B240397-930F-A92D-FD8F-257F976A701D}"/>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a:extLst>
              <a:ext uri="{FF2B5EF4-FFF2-40B4-BE49-F238E27FC236}">
                <a16:creationId xmlns:a16="http://schemas.microsoft.com/office/drawing/2014/main" id="{2823F0B3-0669-34C9-1E33-6A0F39C5FE22}"/>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459197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3466D-CBFB-EB7B-88C7-A793B220D7FD}"/>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7E731D6-D27F-FD2D-CCAC-5462A0E2AD12}"/>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a:extLst>
              <a:ext uri="{FF2B5EF4-FFF2-40B4-BE49-F238E27FC236}">
                <a16:creationId xmlns:a16="http://schemas.microsoft.com/office/drawing/2014/main" id="{86151B3B-713D-EBF7-97DC-86646C8EB0DF}"/>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406346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636145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32099"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257266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14691"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753577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593333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42090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448290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8FB71-825F-D35B-1867-2A8A600DA6BF}"/>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2F6929E5-475A-268F-8444-22E26435012C}"/>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330C2D6E-0CB5-950C-95C5-13517362A9F3}"/>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48203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699517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B6E99-6DDF-170C-5ECB-4BEC0CBDFC5B}"/>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FD66A9C-67D8-80E7-E31B-0853C67131A2}"/>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2921F435-2EBF-A117-65CA-478DA63CA2D8}"/>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524060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CC5FE-5448-4849-1429-BD99CC7019EA}"/>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10FA6839-430D-667F-2778-343A6F6F9D24}"/>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8713097F-EB3D-7B0F-3CCD-9A17008EF9D8}"/>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015702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FB865-E4B9-E4EA-E69A-B1CD96D88EE9}"/>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183E3B9-F973-4324-93B5-402F99E11ED0}"/>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53BC3C65-6BA1-6D01-68D0-C3B58882EE27}"/>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890870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3AA9F-9300-11CF-F911-7F0CD2094D4E}"/>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DC197C71-9F8D-80CB-6000-164C6DD3AC2E}"/>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1A484622-00C7-5D03-E83F-E2E7514B1CBA}"/>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944224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41C71-3D75-4E53-C492-26EA85D8920D}"/>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2C51ECE5-930D-9F4B-44E8-8D108BE20ABB}"/>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1AE74437-2E18-3279-6E60-E38AE553B5A4}"/>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722678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37267-B170-8595-8FB6-04CB17CAC1E7}"/>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B5E9F0D8-B8AE-3CA9-20E3-106E7FE86B12}"/>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BE5F873D-4AB9-FA70-7C22-E34C39FEAF10}"/>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188004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372FF-B2F5-01D0-DEAD-046E16C023E1}"/>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F1DF7F8-2FDE-0971-551D-3D67A966F54D}"/>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C485CE20-77B1-AF12-3599-3F47A97D3D63}"/>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04294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37267-B170-8595-8FB6-04CB17CAC1E7}"/>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B5E9F0D8-B8AE-3CA9-20E3-106E7FE86B12}"/>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BE5F873D-4AB9-FA70-7C22-E34C39FEAF10}"/>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18800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839ED-F31D-51FA-436A-383C4F701BB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86E22FDC-17A1-942E-F6E3-30E90A0C3224}"/>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a:extLst>
              <a:ext uri="{FF2B5EF4-FFF2-40B4-BE49-F238E27FC236}">
                <a16:creationId xmlns:a16="http://schemas.microsoft.com/office/drawing/2014/main" id="{53B866DB-86B3-A6A6-0797-92C7360E07D6}"/>
              </a:ext>
            </a:extLst>
          </p:cNvPr>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190775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DE2DE-CADB-5777-A538-A1EE989B24E6}"/>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957C7E93-D262-D40B-6300-87F3CC14DEED}"/>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3B1C3069-9E61-9578-BA18-F6AD8785A1F2}"/>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606072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4703-1876-4BBD-09D5-5CE4F72F10D3}"/>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B3A3A875-8309-C246-39DF-37B45315EB8C}"/>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E76EFF44-2B87-BD88-E3E6-16689BF8E3A5}"/>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774693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488DE-7C7B-5F12-8B63-490BA7209C68}"/>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C498002-EE63-0794-25D7-1E98FDB0F64B}"/>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EB3B50D0-F9BD-1F3A-3EEB-8A717E021494}"/>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4218172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5158-28C9-FD2F-3470-03AC59F8F633}"/>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25DE338-C579-7D71-692E-F76382A22322}"/>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745521B8-A28B-FFC8-7FB2-7E27CB7AF643}"/>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945728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8BAC6-CD6F-F763-E541-AFEE795ABF3A}"/>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0B66D701-AFFB-53F2-FBD4-04D90004A661}"/>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21FE7A45-8DB8-38F9-28D3-598C0C028307}"/>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633477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9EB97-DDBB-D4DD-2FFB-B0ADDBE83872}"/>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0616D7FB-6614-4858-8D7D-1DA188B4DD4F}"/>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2CA9240E-A486-C869-95B8-36775451AF51}"/>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066849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8E18A-A38F-7828-FAE9-B0FC7D5FB456}"/>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F2CF4A8-A25C-C712-2A67-BF976716FFB0}"/>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745F5360-9B4B-E5D8-432A-4E758C861AD2}"/>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719806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54B6A-77FC-0936-0DB6-B2B01D974C7A}"/>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B4D72E82-3A43-F609-8FDA-E2075E8674A5}"/>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97DEE7CE-501C-B6AD-2D07-C174F7873ACF}"/>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914946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FA93-4B04-129B-5733-E1EB39ADEF9A}"/>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B2A4DC1-A24E-C80F-F510-09A4E775F334}"/>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2AE82E8E-A973-4179-5A6F-709C7D48D1F0}"/>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3100155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65FEF-7AAA-0C76-E18F-5CEA940AE212}"/>
            </a:ext>
          </a:extLst>
        </p:cNvPr>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B794D884-DD54-C532-C511-8649B9A66C5E}"/>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113667" name="Notes Placeholder 2">
            <a:extLst>
              <a:ext uri="{FF2B5EF4-FFF2-40B4-BE49-F238E27FC236}">
                <a16:creationId xmlns:a16="http://schemas.microsoft.com/office/drawing/2014/main" id="{D936C700-732E-3A58-0720-B4448591DFF6}"/>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85427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ED6B36A-502C-43C2-9918-E89DFAC48547}" type="slidenum">
              <a:rPr lang="en-US" altLang="en-US" smtClean="0"/>
              <a:pPr>
                <a:defRPr/>
              </a:pPr>
              <a:t>4</a:t>
            </a:fld>
            <a:endParaRPr lang="en-US" altLang="en-US"/>
          </a:p>
        </p:txBody>
      </p:sp>
    </p:spTree>
    <p:extLst>
      <p:ext uri="{BB962C8B-B14F-4D97-AF65-F5344CB8AC3E}">
        <p14:creationId xmlns:p14="http://schemas.microsoft.com/office/powerpoint/2010/main" val="21363146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16D5D-90AB-4EEB-0890-A2413A8468F6}"/>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DA53844-C151-920F-FCEE-C1C6381DD4AB}"/>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a:extLst>
              <a:ext uri="{FF2B5EF4-FFF2-40B4-BE49-F238E27FC236}">
                <a16:creationId xmlns:a16="http://schemas.microsoft.com/office/drawing/2014/main" id="{E0A3F64D-757B-5126-348E-598722CA7B2D}"/>
              </a:ext>
            </a:extLst>
          </p:cNvPr>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17167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753615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34720-EF81-AE7D-7C2D-52EE79B85C25}"/>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B5ED4A5-794B-BB6B-7B6A-BFBD47078EF2}"/>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1923" name="Notes Placeholder 2">
            <a:extLst>
              <a:ext uri="{FF2B5EF4-FFF2-40B4-BE49-F238E27FC236}">
                <a16:creationId xmlns:a16="http://schemas.microsoft.com/office/drawing/2014/main" id="{8BDF723A-2B38-4A9D-35A2-8B0E7CFAE62B}"/>
              </a:ext>
            </a:extLst>
          </p:cNvPr>
          <p:cNvSpPr txBox="1">
            <a:spLocks noGrp="1"/>
          </p:cNvSpPr>
          <p:nvPr>
            <p:ph type="body" sz="quarter" idx="1"/>
          </p:nvPr>
        </p:nvSpPr>
        <p:spPr bwMode="auto">
          <a:xfrm>
            <a:off x="680410" y="4714356"/>
            <a:ext cx="5436856" cy="309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1366269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92441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49862-9E01-462C-531F-C157901F4E78}"/>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61B3A00-8908-AAB5-BA72-26E71ED1D797}"/>
              </a:ext>
            </a:extLst>
          </p:cNvPr>
          <p:cNvSpPr>
            <a:spLocks noGrp="1" noRot="1" noChangeAspect="1" noTextEdit="1"/>
          </p:cNvSpPr>
          <p:nvPr>
            <p:ph type="sldImg"/>
          </p:nvPr>
        </p:nvSpPr>
        <p:spPr>
          <a:solidFill>
            <a:srgbClr val="CFE7F5"/>
          </a:solidFill>
          <a:ln w="25400">
            <a:solidFill>
              <a:srgbClr val="808080"/>
            </a:solidFill>
            <a:miter lim="800000"/>
            <a:headEnd/>
            <a:tailEnd/>
          </a:ln>
        </p:spPr>
      </p:sp>
      <p:sp>
        <p:nvSpPr>
          <p:cNvPr id="82947" name="Notes Placeholder 2">
            <a:extLst>
              <a:ext uri="{FF2B5EF4-FFF2-40B4-BE49-F238E27FC236}">
                <a16:creationId xmlns:a16="http://schemas.microsoft.com/office/drawing/2014/main" id="{0447036C-66C3-BC5A-04C1-97F5EA511CD8}"/>
              </a:ext>
            </a:extLst>
          </p:cNvPr>
          <p:cNvSpPr txBox="1">
            <a:spLocks noGrp="1"/>
          </p:cNvSpPr>
          <p:nvPr>
            <p:ph type="body" sz="quarter" idx="1"/>
          </p:nvPr>
        </p:nvSpPr>
        <p:spPr bwMode="auto">
          <a:xfrm>
            <a:off x="673100" y="4689475"/>
            <a:ext cx="537845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pPr eaLnBrk="1">
              <a:spcBef>
                <a:spcPct val="0"/>
              </a:spcBef>
            </a:pPr>
            <a:endParaRPr altLang="en-US">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p14="http://schemas.microsoft.com/office/powerpoint/2010/main" val="2082853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88" y="2347913"/>
            <a:ext cx="9088437" cy="1620837"/>
          </a:xfrm>
        </p:spPr>
        <p:txBody>
          <a:bodyPr/>
          <a:lstStyle/>
          <a:p>
            <a:r>
              <a:rPr lang="en-US"/>
              <a:t>Click to edit Master title style</a:t>
            </a:r>
          </a:p>
        </p:txBody>
      </p:sp>
      <p:sp>
        <p:nvSpPr>
          <p:cNvPr id="3" name="Subtitle 2"/>
          <p:cNvSpPr>
            <a:spLocks noGrp="1"/>
          </p:cNvSpPr>
          <p:nvPr>
            <p:ph type="subTitle" idx="1"/>
          </p:nvPr>
        </p:nvSpPr>
        <p:spPr>
          <a:xfrm>
            <a:off x="1603375" y="4283075"/>
            <a:ext cx="7485063"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E22B011F-77F2-46FB-BAE8-2215C3415E0C}" type="slidenum">
              <a:rPr lang="en-US" altLang="en-US"/>
              <a:pPr>
                <a:defRPr/>
              </a:pPr>
              <a:t>‹#›</a:t>
            </a:fld>
            <a:endParaRPr lang="en-US" altLang="en-US"/>
          </a:p>
        </p:txBody>
      </p:sp>
    </p:spTree>
    <p:extLst>
      <p:ext uri="{BB962C8B-B14F-4D97-AF65-F5344CB8AC3E}">
        <p14:creationId xmlns:p14="http://schemas.microsoft.com/office/powerpoint/2010/main" val="389156423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B8F985E1-4F1B-43CC-AF70-09BC4632F027}" type="slidenum">
              <a:rPr lang="en-US" altLang="en-US"/>
              <a:pPr>
                <a:defRPr/>
              </a:pPr>
              <a:t>‹#›</a:t>
            </a:fld>
            <a:endParaRPr lang="en-US" altLang="en-US"/>
          </a:p>
        </p:txBody>
      </p:sp>
    </p:spTree>
    <p:extLst>
      <p:ext uri="{BB962C8B-B14F-4D97-AF65-F5344CB8AC3E}">
        <p14:creationId xmlns:p14="http://schemas.microsoft.com/office/powerpoint/2010/main" val="12548057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8250" y="631825"/>
            <a:ext cx="2243138" cy="584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631825"/>
            <a:ext cx="6578600"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2D2E4315-85E5-40C9-A211-B73380E57160}" type="slidenum">
              <a:rPr lang="en-US" altLang="en-US"/>
              <a:pPr>
                <a:defRPr/>
              </a:pPr>
              <a:t>‹#›</a:t>
            </a:fld>
            <a:endParaRPr lang="en-US" altLang="en-US"/>
          </a:p>
        </p:txBody>
      </p:sp>
    </p:spTree>
    <p:extLst>
      <p:ext uri="{BB962C8B-B14F-4D97-AF65-F5344CB8AC3E}">
        <p14:creationId xmlns:p14="http://schemas.microsoft.com/office/powerpoint/2010/main" val="344885080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88" y="2347913"/>
            <a:ext cx="9088437" cy="1620837"/>
          </a:xfrm>
        </p:spPr>
        <p:txBody>
          <a:bodyPr/>
          <a:lstStyle/>
          <a:p>
            <a:r>
              <a:rPr lang="en-US"/>
              <a:t>Click to edit Master title style</a:t>
            </a:r>
          </a:p>
        </p:txBody>
      </p:sp>
      <p:sp>
        <p:nvSpPr>
          <p:cNvPr id="3" name="Subtitle 2"/>
          <p:cNvSpPr>
            <a:spLocks noGrp="1"/>
          </p:cNvSpPr>
          <p:nvPr>
            <p:ph type="subTitle" idx="1"/>
          </p:nvPr>
        </p:nvSpPr>
        <p:spPr>
          <a:xfrm>
            <a:off x="1603375" y="4283075"/>
            <a:ext cx="7485063"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E22B011F-77F2-46FB-BAE8-2215C3415E0C}" type="slidenum">
              <a:rPr lang="en-US" altLang="en-US"/>
              <a:pPr>
                <a:defRPr/>
              </a:pPr>
              <a:t>‹#›</a:t>
            </a:fld>
            <a:endParaRPr lang="en-US" altLang="en-US"/>
          </a:p>
        </p:txBody>
      </p:sp>
    </p:spTree>
    <p:extLst>
      <p:ext uri="{BB962C8B-B14F-4D97-AF65-F5344CB8AC3E}">
        <p14:creationId xmlns:p14="http://schemas.microsoft.com/office/powerpoint/2010/main" val="2840038345"/>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4AEF135F-5FDB-484D-AC5E-1C2692B7AC4E}" type="slidenum">
              <a:rPr lang="en-US" altLang="en-US"/>
              <a:pPr>
                <a:defRPr/>
              </a:pPr>
              <a:t>‹#›</a:t>
            </a:fld>
            <a:endParaRPr lang="en-US" altLang="en-US"/>
          </a:p>
        </p:txBody>
      </p:sp>
    </p:spTree>
    <p:extLst>
      <p:ext uri="{BB962C8B-B14F-4D97-AF65-F5344CB8AC3E}">
        <p14:creationId xmlns:p14="http://schemas.microsoft.com/office/powerpoint/2010/main" val="296066996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7750"/>
            <a:ext cx="9088438"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44550" y="3203575"/>
            <a:ext cx="90884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9922AAB2-F2B3-4D7B-ABCA-0BAA1606F176}" type="slidenum">
              <a:rPr lang="en-US" altLang="en-US"/>
              <a:pPr>
                <a:defRPr/>
              </a:pPr>
              <a:t>‹#›</a:t>
            </a:fld>
            <a:endParaRPr lang="en-US" altLang="en-US"/>
          </a:p>
        </p:txBody>
      </p:sp>
    </p:spTree>
    <p:extLst>
      <p:ext uri="{BB962C8B-B14F-4D97-AF65-F5344CB8AC3E}">
        <p14:creationId xmlns:p14="http://schemas.microsoft.com/office/powerpoint/2010/main" val="2098254456"/>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960563"/>
            <a:ext cx="4410075"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9725" y="1960563"/>
            <a:ext cx="4411663"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BD25A7BA-C1A3-4E9B-BBBE-C9142184360C}" type="slidenum">
              <a:rPr lang="en-US" altLang="en-US"/>
              <a:pPr>
                <a:defRPr/>
              </a:pPr>
              <a:t>‹#›</a:t>
            </a:fld>
            <a:endParaRPr lang="en-US" altLang="en-US"/>
          </a:p>
        </p:txBody>
      </p:sp>
    </p:spTree>
    <p:extLst>
      <p:ext uri="{BB962C8B-B14F-4D97-AF65-F5344CB8AC3E}">
        <p14:creationId xmlns:p14="http://schemas.microsoft.com/office/powerpoint/2010/main" val="3215409089"/>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3213"/>
            <a:ext cx="9621837"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4988" y="2397125"/>
            <a:ext cx="4724400"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0838" y="1692275"/>
            <a:ext cx="4725987"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30838" y="2397125"/>
            <a:ext cx="4725987"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10"/>
          </p:nvPr>
        </p:nvSpPr>
        <p:spPr>
          <a:ln/>
        </p:spPr>
        <p:txBody>
          <a:bodyPr/>
          <a:lstStyle>
            <a:lvl1pPr>
              <a:defRPr/>
            </a:lvl1pPr>
          </a:lstStyle>
          <a:p>
            <a:pPr>
              <a:defRPr/>
            </a:pPr>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CB366526-D70F-4BC5-8910-95CC28305EA5}" type="slidenum">
              <a:rPr lang="en-US" altLang="en-US"/>
              <a:pPr>
                <a:defRPr/>
              </a:pPr>
              <a:t>‹#›</a:t>
            </a:fld>
            <a:endParaRPr lang="en-US" altLang="en-US"/>
          </a:p>
        </p:txBody>
      </p:sp>
    </p:spTree>
    <p:extLst>
      <p:ext uri="{BB962C8B-B14F-4D97-AF65-F5344CB8AC3E}">
        <p14:creationId xmlns:p14="http://schemas.microsoft.com/office/powerpoint/2010/main" val="469168809"/>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txBox="1">
            <a:spLocks noGrp="1"/>
          </p:cNvSpPr>
          <p:nvPr>
            <p:ph type="dt" sz="half" idx="10"/>
          </p:nvPr>
        </p:nvSpPr>
        <p:spPr>
          <a:ln/>
        </p:spPr>
        <p:txBody>
          <a:bodyPr/>
          <a:lstStyle>
            <a:lvl1pPr>
              <a:defRPr/>
            </a:lvl1pPr>
          </a:lstStyle>
          <a:p>
            <a:pPr>
              <a:defRPr/>
            </a:pPr>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ED1DEA51-7EB0-4966-AEA2-46CB7BFF1BE7}" type="slidenum">
              <a:rPr lang="en-US" altLang="en-US"/>
              <a:pPr>
                <a:defRPr/>
              </a:pPr>
              <a:t>‹#›</a:t>
            </a:fld>
            <a:endParaRPr lang="en-US" altLang="en-US"/>
          </a:p>
        </p:txBody>
      </p:sp>
    </p:spTree>
    <p:extLst>
      <p:ext uri="{BB962C8B-B14F-4D97-AF65-F5344CB8AC3E}">
        <p14:creationId xmlns:p14="http://schemas.microsoft.com/office/powerpoint/2010/main" val="2036661001"/>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6989763" y="260350"/>
            <a:ext cx="3319462" cy="900113"/>
          </a:xfrm>
          <a:prstGeom prst="rect">
            <a:avLst/>
          </a:prstGeom>
          <a:solidFill>
            <a:srgbClr val="CE112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3" name="Rectangle 30"/>
          <p:cNvSpPr>
            <a:spLocks noChangeArrowheads="1"/>
          </p:cNvSpPr>
          <p:nvPr userDrawn="1"/>
        </p:nvSpPr>
        <p:spPr bwMode="auto">
          <a:xfrm>
            <a:off x="361950" y="263525"/>
            <a:ext cx="3319463" cy="900113"/>
          </a:xfrm>
          <a:prstGeom prst="rect">
            <a:avLst/>
          </a:prstGeom>
          <a:solidFill>
            <a:srgbClr val="002B7F"/>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4" name="Rectangle 31"/>
          <p:cNvSpPr>
            <a:spLocks noChangeArrowheads="1"/>
          </p:cNvSpPr>
          <p:nvPr userDrawn="1"/>
        </p:nvSpPr>
        <p:spPr bwMode="auto">
          <a:xfrm>
            <a:off x="3681413" y="260350"/>
            <a:ext cx="3319462" cy="900113"/>
          </a:xfrm>
          <a:prstGeom prst="rect">
            <a:avLst/>
          </a:prstGeom>
          <a:solidFill>
            <a:srgbClr val="FCD11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5" name="TextBox 4"/>
          <p:cNvSpPr txBox="1"/>
          <p:nvPr userDrawn="1"/>
        </p:nvSpPr>
        <p:spPr>
          <a:xfrm>
            <a:off x="9613106" y="7173913"/>
            <a:ext cx="1105694" cy="326841"/>
          </a:xfrm>
          <a:prstGeom prst="rect">
            <a:avLst/>
          </a:prstGeom>
          <a:noFill/>
          <a:ln>
            <a:noFill/>
          </a:ln>
        </p:spPr>
        <p:txBody>
          <a:bodyPr wrap="square" lIns="90000" tIns="45000" rIns="90000" bIns="45000" compatLnSpc="0">
            <a:spAutoFit/>
          </a:bodyPr>
          <a:lstStyle/>
          <a:p>
            <a:pPr algn="ctr" fontAlgn="auto" hangingPunct="0">
              <a:spcBef>
                <a:spcPts val="0"/>
              </a:spcBef>
              <a:spcAft>
                <a:spcPts val="0"/>
              </a:spcAft>
              <a:defRPr sz="1100"/>
            </a:pPr>
            <a:fld id="{B2C66D9D-9F81-45F6-8403-F5C4868CFA1C}" type="slidenum">
              <a:rPr lang="en-US" sz="1600" smtClean="0">
                <a:solidFill>
                  <a:schemeClr val="bg1">
                    <a:lumMod val="50000"/>
                  </a:schemeClr>
                </a:solidFill>
                <a:latin typeface="Arial" pitchFamily="18"/>
                <a:ea typeface="Microsoft YaHei" pitchFamily="2"/>
                <a:cs typeface="Mangal" pitchFamily="2"/>
              </a:rPr>
              <a:pPr algn="ctr" fontAlgn="auto" hangingPunct="0">
                <a:spcBef>
                  <a:spcPts val="0"/>
                </a:spcBef>
                <a:spcAft>
                  <a:spcPts val="0"/>
                </a:spcAft>
                <a:defRPr sz="1100"/>
              </a:pPr>
              <a:t>‹#›</a:t>
            </a:fld>
            <a:endParaRPr lang="en-US" sz="1600" dirty="0">
              <a:solidFill>
                <a:schemeClr val="bg1">
                  <a:lumMod val="50000"/>
                </a:scheme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2200903423"/>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179888" y="301625"/>
            <a:ext cx="5976937"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988" y="1581150"/>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DAB5DEDD-D938-4510-8E8C-0C746A24C9DB}" type="slidenum">
              <a:rPr lang="en-US" altLang="en-US"/>
              <a:pPr>
                <a:defRPr/>
              </a:pPr>
              <a:t>‹#›</a:t>
            </a:fld>
            <a:endParaRPr lang="en-US" altLang="en-US"/>
          </a:p>
        </p:txBody>
      </p:sp>
    </p:spTree>
    <p:extLst>
      <p:ext uri="{BB962C8B-B14F-4D97-AF65-F5344CB8AC3E}">
        <p14:creationId xmlns:p14="http://schemas.microsoft.com/office/powerpoint/2010/main" val="271204388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4AEF135F-5FDB-484D-AC5E-1C2692B7AC4E}" type="slidenum">
              <a:rPr lang="en-US" altLang="en-US"/>
              <a:pPr>
                <a:defRPr/>
              </a:pPr>
              <a:t>‹#›</a:t>
            </a:fld>
            <a:endParaRPr lang="en-US" altLang="en-US"/>
          </a:p>
        </p:txBody>
      </p:sp>
    </p:spTree>
    <p:extLst>
      <p:ext uri="{BB962C8B-B14F-4D97-AF65-F5344CB8AC3E}">
        <p14:creationId xmlns:p14="http://schemas.microsoft.com/office/powerpoint/2010/main" val="3371493655"/>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1138"/>
            <a:ext cx="6415088"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95500" y="674688"/>
            <a:ext cx="64150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95500" y="5916613"/>
            <a:ext cx="6415088"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4437069A-B26A-4A7B-8374-EC0F4D4A5B89}" type="slidenum">
              <a:rPr lang="en-US" altLang="en-US"/>
              <a:pPr>
                <a:defRPr/>
              </a:pPr>
              <a:t>‹#›</a:t>
            </a:fld>
            <a:endParaRPr lang="en-US" altLang="en-US"/>
          </a:p>
        </p:txBody>
      </p:sp>
    </p:spTree>
    <p:extLst>
      <p:ext uri="{BB962C8B-B14F-4D97-AF65-F5344CB8AC3E}">
        <p14:creationId xmlns:p14="http://schemas.microsoft.com/office/powerpoint/2010/main" val="3993755641"/>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B8F985E1-4F1B-43CC-AF70-09BC4632F027}" type="slidenum">
              <a:rPr lang="en-US" altLang="en-US"/>
              <a:pPr>
                <a:defRPr/>
              </a:pPr>
              <a:t>‹#›</a:t>
            </a:fld>
            <a:endParaRPr lang="en-US" altLang="en-US"/>
          </a:p>
        </p:txBody>
      </p:sp>
    </p:spTree>
    <p:extLst>
      <p:ext uri="{BB962C8B-B14F-4D97-AF65-F5344CB8AC3E}">
        <p14:creationId xmlns:p14="http://schemas.microsoft.com/office/powerpoint/2010/main" val="14704707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8250" y="631825"/>
            <a:ext cx="2243138" cy="584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631825"/>
            <a:ext cx="6578600"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2D2E4315-85E5-40C9-A211-B73380E57160}" type="slidenum">
              <a:rPr lang="en-US" altLang="en-US"/>
              <a:pPr>
                <a:defRPr/>
              </a:pPr>
              <a:t>‹#›</a:t>
            </a:fld>
            <a:endParaRPr lang="en-US" altLang="en-US"/>
          </a:p>
        </p:txBody>
      </p:sp>
    </p:spTree>
    <p:extLst>
      <p:ext uri="{BB962C8B-B14F-4D97-AF65-F5344CB8AC3E}">
        <p14:creationId xmlns:p14="http://schemas.microsoft.com/office/powerpoint/2010/main" val="4059229094"/>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88" y="2347913"/>
            <a:ext cx="9088437" cy="1620837"/>
          </a:xfrm>
        </p:spPr>
        <p:txBody>
          <a:bodyPr/>
          <a:lstStyle/>
          <a:p>
            <a:r>
              <a:rPr lang="en-US"/>
              <a:t>Click to edit Master title style</a:t>
            </a:r>
          </a:p>
        </p:txBody>
      </p:sp>
      <p:sp>
        <p:nvSpPr>
          <p:cNvPr id="3" name="Subtitle 2"/>
          <p:cNvSpPr>
            <a:spLocks noGrp="1"/>
          </p:cNvSpPr>
          <p:nvPr>
            <p:ph type="subTitle" idx="1"/>
          </p:nvPr>
        </p:nvSpPr>
        <p:spPr>
          <a:xfrm>
            <a:off x="1603375" y="4283075"/>
            <a:ext cx="7485063"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E22B011F-77F2-46FB-BAE8-2215C3415E0C}" type="slidenum">
              <a:rPr lang="en-US" altLang="en-US"/>
              <a:pPr>
                <a:defRPr/>
              </a:pPr>
              <a:t>‹#›</a:t>
            </a:fld>
            <a:endParaRPr lang="en-US" altLang="en-US"/>
          </a:p>
        </p:txBody>
      </p:sp>
    </p:spTree>
    <p:extLst>
      <p:ext uri="{BB962C8B-B14F-4D97-AF65-F5344CB8AC3E}">
        <p14:creationId xmlns:p14="http://schemas.microsoft.com/office/powerpoint/2010/main" val="2141537605"/>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4AEF135F-5FDB-484D-AC5E-1C2692B7AC4E}" type="slidenum">
              <a:rPr lang="en-US" altLang="en-US"/>
              <a:pPr>
                <a:defRPr/>
              </a:pPr>
              <a:t>‹#›</a:t>
            </a:fld>
            <a:endParaRPr lang="en-US" altLang="en-US"/>
          </a:p>
        </p:txBody>
      </p:sp>
    </p:spTree>
    <p:extLst>
      <p:ext uri="{BB962C8B-B14F-4D97-AF65-F5344CB8AC3E}">
        <p14:creationId xmlns:p14="http://schemas.microsoft.com/office/powerpoint/2010/main" val="537300320"/>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7750"/>
            <a:ext cx="9088438"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44550" y="3203575"/>
            <a:ext cx="90884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9922AAB2-F2B3-4D7B-ABCA-0BAA1606F176}" type="slidenum">
              <a:rPr lang="en-US" altLang="en-US"/>
              <a:pPr>
                <a:defRPr/>
              </a:pPr>
              <a:t>‹#›</a:t>
            </a:fld>
            <a:endParaRPr lang="en-US" altLang="en-US"/>
          </a:p>
        </p:txBody>
      </p:sp>
    </p:spTree>
    <p:extLst>
      <p:ext uri="{BB962C8B-B14F-4D97-AF65-F5344CB8AC3E}">
        <p14:creationId xmlns:p14="http://schemas.microsoft.com/office/powerpoint/2010/main" val="3965151768"/>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960563"/>
            <a:ext cx="4410075"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9725" y="1960563"/>
            <a:ext cx="4411663"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BD25A7BA-C1A3-4E9B-BBBE-C9142184360C}" type="slidenum">
              <a:rPr lang="en-US" altLang="en-US"/>
              <a:pPr>
                <a:defRPr/>
              </a:pPr>
              <a:t>‹#›</a:t>
            </a:fld>
            <a:endParaRPr lang="en-US" altLang="en-US"/>
          </a:p>
        </p:txBody>
      </p:sp>
    </p:spTree>
    <p:extLst>
      <p:ext uri="{BB962C8B-B14F-4D97-AF65-F5344CB8AC3E}">
        <p14:creationId xmlns:p14="http://schemas.microsoft.com/office/powerpoint/2010/main" val="1921049988"/>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3213"/>
            <a:ext cx="9621837"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4988" y="2397125"/>
            <a:ext cx="4724400"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0838" y="1692275"/>
            <a:ext cx="4725987"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30838" y="2397125"/>
            <a:ext cx="4725987"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10"/>
          </p:nvPr>
        </p:nvSpPr>
        <p:spPr>
          <a:ln/>
        </p:spPr>
        <p:txBody>
          <a:bodyPr/>
          <a:lstStyle>
            <a:lvl1pPr>
              <a:defRPr/>
            </a:lvl1pPr>
          </a:lstStyle>
          <a:p>
            <a:pPr>
              <a:defRPr/>
            </a:pPr>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CB366526-D70F-4BC5-8910-95CC28305EA5}" type="slidenum">
              <a:rPr lang="en-US" altLang="en-US"/>
              <a:pPr>
                <a:defRPr/>
              </a:pPr>
              <a:t>‹#›</a:t>
            </a:fld>
            <a:endParaRPr lang="en-US" altLang="en-US"/>
          </a:p>
        </p:txBody>
      </p:sp>
    </p:spTree>
    <p:extLst>
      <p:ext uri="{BB962C8B-B14F-4D97-AF65-F5344CB8AC3E}">
        <p14:creationId xmlns:p14="http://schemas.microsoft.com/office/powerpoint/2010/main" val="2486111319"/>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txBox="1">
            <a:spLocks noGrp="1"/>
          </p:cNvSpPr>
          <p:nvPr>
            <p:ph type="dt" sz="half" idx="10"/>
          </p:nvPr>
        </p:nvSpPr>
        <p:spPr>
          <a:ln/>
        </p:spPr>
        <p:txBody>
          <a:bodyPr/>
          <a:lstStyle>
            <a:lvl1pPr>
              <a:defRPr/>
            </a:lvl1pPr>
          </a:lstStyle>
          <a:p>
            <a:pPr>
              <a:defRPr/>
            </a:pPr>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ED1DEA51-7EB0-4966-AEA2-46CB7BFF1BE7}" type="slidenum">
              <a:rPr lang="en-US" altLang="en-US"/>
              <a:pPr>
                <a:defRPr/>
              </a:pPr>
              <a:t>‹#›</a:t>
            </a:fld>
            <a:endParaRPr lang="en-US" altLang="en-US"/>
          </a:p>
        </p:txBody>
      </p:sp>
    </p:spTree>
    <p:extLst>
      <p:ext uri="{BB962C8B-B14F-4D97-AF65-F5344CB8AC3E}">
        <p14:creationId xmlns:p14="http://schemas.microsoft.com/office/powerpoint/2010/main" val="3097629980"/>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6989763" y="260350"/>
            <a:ext cx="3319462" cy="900113"/>
          </a:xfrm>
          <a:prstGeom prst="rect">
            <a:avLst/>
          </a:prstGeom>
          <a:solidFill>
            <a:srgbClr val="CE112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3" name="Rectangle 30"/>
          <p:cNvSpPr>
            <a:spLocks noChangeArrowheads="1"/>
          </p:cNvSpPr>
          <p:nvPr userDrawn="1"/>
        </p:nvSpPr>
        <p:spPr bwMode="auto">
          <a:xfrm>
            <a:off x="361950" y="263525"/>
            <a:ext cx="3319463" cy="900113"/>
          </a:xfrm>
          <a:prstGeom prst="rect">
            <a:avLst/>
          </a:prstGeom>
          <a:solidFill>
            <a:srgbClr val="002B7F"/>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4" name="Rectangle 31"/>
          <p:cNvSpPr>
            <a:spLocks noChangeArrowheads="1"/>
          </p:cNvSpPr>
          <p:nvPr userDrawn="1"/>
        </p:nvSpPr>
        <p:spPr bwMode="auto">
          <a:xfrm>
            <a:off x="3681413" y="260350"/>
            <a:ext cx="3319462" cy="900113"/>
          </a:xfrm>
          <a:prstGeom prst="rect">
            <a:avLst/>
          </a:prstGeom>
          <a:solidFill>
            <a:srgbClr val="FCD11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5" name="TextBox 4"/>
          <p:cNvSpPr txBox="1"/>
          <p:nvPr userDrawn="1"/>
        </p:nvSpPr>
        <p:spPr>
          <a:xfrm>
            <a:off x="-6350" y="7173913"/>
            <a:ext cx="10725150" cy="385762"/>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100"/>
            </a:pPr>
            <a:r>
              <a:rPr lang="en-US" sz="2000" dirty="0">
                <a:solidFill>
                  <a:schemeClr val="bg1">
                    <a:lumMod val="65000"/>
                  </a:schemeClr>
                </a:solidFill>
                <a:latin typeface="Arial" pitchFamily="18"/>
                <a:ea typeface="Microsoft YaHei" pitchFamily="2"/>
                <a:cs typeface="Mangal" pitchFamily="2"/>
              </a:rPr>
              <a:t>   </a:t>
            </a:r>
            <a:r>
              <a:rPr lang="en-US" sz="1600" dirty="0">
                <a:solidFill>
                  <a:schemeClr val="bg1"/>
                </a:solidFill>
                <a:latin typeface="Arial" pitchFamily="18"/>
                <a:ea typeface="Microsoft YaHei" pitchFamily="2"/>
                <a:cs typeface="Mangal" pitchFamily="2"/>
              </a:rPr>
              <a:t>© Outstanding Achievements                                   </a:t>
            </a:r>
            <a:fld id="{B2C66D9D-9F81-45F6-8403-F5C4868CFA1C}" type="slidenum">
              <a:rPr lang="en-US" sz="1600">
                <a:solidFill>
                  <a:schemeClr val="bg1">
                    <a:lumMod val="50000"/>
                  </a:schemeClr>
                </a:solidFill>
                <a:latin typeface="Arial" pitchFamily="18"/>
                <a:ea typeface="Microsoft YaHei" pitchFamily="2"/>
                <a:cs typeface="Mangal" pitchFamily="2"/>
              </a:rPr>
              <a:pPr algn="ctr" fontAlgn="auto" hangingPunct="0">
                <a:spcBef>
                  <a:spcPts val="0"/>
                </a:spcBef>
                <a:spcAft>
                  <a:spcPts val="0"/>
                </a:spcAft>
                <a:defRPr sz="1100"/>
              </a:pPr>
              <a:t>‹#›</a:t>
            </a:fld>
            <a:r>
              <a:rPr lang="en-US" sz="1600" dirty="0">
                <a:solidFill>
                  <a:schemeClr val="bg1">
                    <a:lumMod val="50000"/>
                  </a:schemeClr>
                </a:solidFill>
                <a:latin typeface="Arial" pitchFamily="18"/>
                <a:ea typeface="Microsoft YaHei" pitchFamily="2"/>
                <a:cs typeface="Mangal" pitchFamily="2"/>
              </a:rPr>
              <a:t>                                      TPF London 11th March 2015</a:t>
            </a:r>
          </a:p>
        </p:txBody>
      </p:sp>
    </p:spTree>
    <p:extLst>
      <p:ext uri="{BB962C8B-B14F-4D97-AF65-F5344CB8AC3E}">
        <p14:creationId xmlns:p14="http://schemas.microsoft.com/office/powerpoint/2010/main" val="91689294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7750"/>
            <a:ext cx="9088438"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44550" y="3203575"/>
            <a:ext cx="90884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9922AAB2-F2B3-4D7B-ABCA-0BAA1606F176}" type="slidenum">
              <a:rPr lang="en-US" altLang="en-US"/>
              <a:pPr>
                <a:defRPr/>
              </a:pPr>
              <a:t>‹#›</a:t>
            </a:fld>
            <a:endParaRPr lang="en-US" altLang="en-US"/>
          </a:p>
        </p:txBody>
      </p:sp>
    </p:spTree>
    <p:extLst>
      <p:ext uri="{BB962C8B-B14F-4D97-AF65-F5344CB8AC3E}">
        <p14:creationId xmlns:p14="http://schemas.microsoft.com/office/powerpoint/2010/main" val="199598936"/>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179888" y="301625"/>
            <a:ext cx="5976937"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988" y="1581150"/>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DAB5DEDD-D938-4510-8E8C-0C746A24C9DB}" type="slidenum">
              <a:rPr lang="en-US" altLang="en-US"/>
              <a:pPr>
                <a:defRPr/>
              </a:pPr>
              <a:t>‹#›</a:t>
            </a:fld>
            <a:endParaRPr lang="en-US" altLang="en-US"/>
          </a:p>
        </p:txBody>
      </p:sp>
    </p:spTree>
    <p:extLst>
      <p:ext uri="{BB962C8B-B14F-4D97-AF65-F5344CB8AC3E}">
        <p14:creationId xmlns:p14="http://schemas.microsoft.com/office/powerpoint/2010/main" val="1114293717"/>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1138"/>
            <a:ext cx="6415088"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95500" y="674688"/>
            <a:ext cx="64150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95500" y="5916613"/>
            <a:ext cx="6415088"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4437069A-B26A-4A7B-8374-EC0F4D4A5B89}" type="slidenum">
              <a:rPr lang="en-US" altLang="en-US"/>
              <a:pPr>
                <a:defRPr/>
              </a:pPr>
              <a:t>‹#›</a:t>
            </a:fld>
            <a:endParaRPr lang="en-US" altLang="en-US"/>
          </a:p>
        </p:txBody>
      </p:sp>
    </p:spTree>
    <p:extLst>
      <p:ext uri="{BB962C8B-B14F-4D97-AF65-F5344CB8AC3E}">
        <p14:creationId xmlns:p14="http://schemas.microsoft.com/office/powerpoint/2010/main" val="2714619137"/>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B8F985E1-4F1B-43CC-AF70-09BC4632F027}" type="slidenum">
              <a:rPr lang="en-US" altLang="en-US"/>
              <a:pPr>
                <a:defRPr/>
              </a:pPr>
              <a:t>‹#›</a:t>
            </a:fld>
            <a:endParaRPr lang="en-US" altLang="en-US"/>
          </a:p>
        </p:txBody>
      </p:sp>
    </p:spTree>
    <p:extLst>
      <p:ext uri="{BB962C8B-B14F-4D97-AF65-F5344CB8AC3E}">
        <p14:creationId xmlns:p14="http://schemas.microsoft.com/office/powerpoint/2010/main" val="3628882974"/>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8250" y="631825"/>
            <a:ext cx="2243138" cy="584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631825"/>
            <a:ext cx="6578600"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a:ln/>
        </p:spPr>
        <p:txBody>
          <a:bodyPr/>
          <a:lstStyle>
            <a:lvl1pPr>
              <a:defRPr/>
            </a:lvl1pPr>
          </a:lstStyle>
          <a:p>
            <a:pPr>
              <a:defRPr/>
            </a:pPr>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2D2E4315-85E5-40C9-A211-B73380E57160}" type="slidenum">
              <a:rPr lang="en-US" altLang="en-US"/>
              <a:pPr>
                <a:defRPr/>
              </a:pPr>
              <a:t>‹#›</a:t>
            </a:fld>
            <a:endParaRPr lang="en-US" altLang="en-US"/>
          </a:p>
        </p:txBody>
      </p:sp>
    </p:spTree>
    <p:extLst>
      <p:ext uri="{BB962C8B-B14F-4D97-AF65-F5344CB8AC3E}">
        <p14:creationId xmlns:p14="http://schemas.microsoft.com/office/powerpoint/2010/main" val="647253773"/>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960563"/>
            <a:ext cx="4410075"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9725" y="1960563"/>
            <a:ext cx="4411663"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BD25A7BA-C1A3-4E9B-BBBE-C9142184360C}" type="slidenum">
              <a:rPr lang="en-US" altLang="en-US"/>
              <a:pPr>
                <a:defRPr/>
              </a:pPr>
              <a:t>‹#›</a:t>
            </a:fld>
            <a:endParaRPr lang="en-US" altLang="en-US"/>
          </a:p>
        </p:txBody>
      </p:sp>
    </p:spTree>
    <p:extLst>
      <p:ext uri="{BB962C8B-B14F-4D97-AF65-F5344CB8AC3E}">
        <p14:creationId xmlns:p14="http://schemas.microsoft.com/office/powerpoint/2010/main" val="2422481320"/>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3213"/>
            <a:ext cx="9621837"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4988" y="2397125"/>
            <a:ext cx="4724400"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0838" y="1692275"/>
            <a:ext cx="4725987"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30838" y="2397125"/>
            <a:ext cx="4725987"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10"/>
          </p:nvPr>
        </p:nvSpPr>
        <p:spPr>
          <a:ln/>
        </p:spPr>
        <p:txBody>
          <a:bodyPr/>
          <a:lstStyle>
            <a:lvl1pPr>
              <a:defRPr/>
            </a:lvl1pPr>
          </a:lstStyle>
          <a:p>
            <a:pPr>
              <a:defRPr/>
            </a:pPr>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CB366526-D70F-4BC5-8910-95CC28305EA5}" type="slidenum">
              <a:rPr lang="en-US" altLang="en-US"/>
              <a:pPr>
                <a:defRPr/>
              </a:pPr>
              <a:t>‹#›</a:t>
            </a:fld>
            <a:endParaRPr lang="en-US" altLang="en-US"/>
          </a:p>
        </p:txBody>
      </p:sp>
    </p:spTree>
    <p:extLst>
      <p:ext uri="{BB962C8B-B14F-4D97-AF65-F5344CB8AC3E}">
        <p14:creationId xmlns:p14="http://schemas.microsoft.com/office/powerpoint/2010/main" val="1520329851"/>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txBox="1">
            <a:spLocks noGrp="1"/>
          </p:cNvSpPr>
          <p:nvPr>
            <p:ph type="dt" sz="half" idx="10"/>
          </p:nvPr>
        </p:nvSpPr>
        <p:spPr>
          <a:ln/>
        </p:spPr>
        <p:txBody>
          <a:bodyPr/>
          <a:lstStyle>
            <a:lvl1pPr>
              <a:defRPr/>
            </a:lvl1pPr>
          </a:lstStyle>
          <a:p>
            <a:pPr>
              <a:defRPr/>
            </a:pPr>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ED1DEA51-7EB0-4966-AEA2-46CB7BFF1BE7}" type="slidenum">
              <a:rPr lang="en-US" altLang="en-US"/>
              <a:pPr>
                <a:defRPr/>
              </a:pPr>
              <a:t>‹#›</a:t>
            </a:fld>
            <a:endParaRPr lang="en-US" altLang="en-US"/>
          </a:p>
        </p:txBody>
      </p:sp>
    </p:spTree>
    <p:extLst>
      <p:ext uri="{BB962C8B-B14F-4D97-AF65-F5344CB8AC3E}">
        <p14:creationId xmlns:p14="http://schemas.microsoft.com/office/powerpoint/2010/main" val="64069302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6989763" y="260350"/>
            <a:ext cx="3319462" cy="900113"/>
          </a:xfrm>
          <a:prstGeom prst="rect">
            <a:avLst/>
          </a:prstGeom>
          <a:solidFill>
            <a:srgbClr val="CE112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3" name="Rectangle 30"/>
          <p:cNvSpPr>
            <a:spLocks noChangeArrowheads="1"/>
          </p:cNvSpPr>
          <p:nvPr userDrawn="1"/>
        </p:nvSpPr>
        <p:spPr bwMode="auto">
          <a:xfrm>
            <a:off x="361950" y="263525"/>
            <a:ext cx="3319463" cy="900113"/>
          </a:xfrm>
          <a:prstGeom prst="rect">
            <a:avLst/>
          </a:prstGeom>
          <a:solidFill>
            <a:srgbClr val="002B7F"/>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4" name="Rectangle 31"/>
          <p:cNvSpPr>
            <a:spLocks noChangeArrowheads="1"/>
          </p:cNvSpPr>
          <p:nvPr userDrawn="1"/>
        </p:nvSpPr>
        <p:spPr bwMode="auto">
          <a:xfrm>
            <a:off x="3681413" y="260350"/>
            <a:ext cx="3319462" cy="900113"/>
          </a:xfrm>
          <a:prstGeom prst="rect">
            <a:avLst/>
          </a:prstGeom>
          <a:solidFill>
            <a:srgbClr val="FCD116"/>
          </a:solidFill>
          <a:ln>
            <a:noFill/>
          </a:ln>
          <a:extLst>
            <a:ext uri="{91240B29-F687-4F45-9708-019B960494DF}">
              <a14:hiddenLine xmlns:a14="http://schemas.microsoft.com/office/drawing/2010/main" w="76200" algn="ctr">
                <a:solidFill>
                  <a:srgbClr val="000000"/>
                </a:solidFill>
                <a:round/>
                <a:headEnd/>
                <a:tailEnd/>
              </a14:hiddenLine>
            </a:ext>
          </a:extLst>
        </p:spPr>
        <p:txBody>
          <a:bodyPr lIns="15800" tIns="7899" rIns="15800" bIns="7899">
            <a:spAutoFit/>
          </a:bodyPr>
          <a:lstStyle>
            <a:lvl1pPr defTabSz="222250">
              <a:defRPr>
                <a:solidFill>
                  <a:schemeClr val="tx1"/>
                </a:solidFill>
                <a:latin typeface="Calibri" pitchFamily="34" charset="0"/>
              </a:defRPr>
            </a:lvl1pPr>
            <a:lvl2pPr marL="742950" indent="-285750" defTabSz="222250">
              <a:defRPr>
                <a:solidFill>
                  <a:schemeClr val="tx1"/>
                </a:solidFill>
                <a:latin typeface="Calibri" pitchFamily="34" charset="0"/>
              </a:defRPr>
            </a:lvl2pPr>
            <a:lvl3pPr marL="1143000" indent="-228600" defTabSz="222250">
              <a:defRPr>
                <a:solidFill>
                  <a:schemeClr val="tx1"/>
                </a:solidFill>
                <a:latin typeface="Calibri" pitchFamily="34" charset="0"/>
              </a:defRPr>
            </a:lvl3pPr>
            <a:lvl4pPr marL="1600200" indent="-228600" defTabSz="222250">
              <a:defRPr>
                <a:solidFill>
                  <a:schemeClr val="tx1"/>
                </a:solidFill>
                <a:latin typeface="Calibri" pitchFamily="34" charset="0"/>
              </a:defRPr>
            </a:lvl4pPr>
            <a:lvl5pPr marL="2057400" indent="-228600" defTabSz="222250">
              <a:defRPr>
                <a:solidFill>
                  <a:schemeClr val="tx1"/>
                </a:solidFill>
                <a:latin typeface="Calibri" pitchFamily="34" charset="0"/>
              </a:defRPr>
            </a:lvl5pPr>
            <a:lvl6pPr marL="2514600" indent="-228600" defTabSz="222250" eaLnBrk="0" fontAlgn="base" hangingPunct="0">
              <a:spcBef>
                <a:spcPct val="0"/>
              </a:spcBef>
              <a:spcAft>
                <a:spcPct val="0"/>
              </a:spcAft>
              <a:defRPr>
                <a:solidFill>
                  <a:schemeClr val="tx1"/>
                </a:solidFill>
                <a:latin typeface="Calibri" pitchFamily="34" charset="0"/>
              </a:defRPr>
            </a:lvl6pPr>
            <a:lvl7pPr marL="2971800" indent="-228600" defTabSz="222250" eaLnBrk="0" fontAlgn="base" hangingPunct="0">
              <a:spcBef>
                <a:spcPct val="0"/>
              </a:spcBef>
              <a:spcAft>
                <a:spcPct val="0"/>
              </a:spcAft>
              <a:defRPr>
                <a:solidFill>
                  <a:schemeClr val="tx1"/>
                </a:solidFill>
                <a:latin typeface="Calibri" pitchFamily="34" charset="0"/>
              </a:defRPr>
            </a:lvl7pPr>
            <a:lvl8pPr marL="3429000" indent="-228600" defTabSz="222250" eaLnBrk="0" fontAlgn="base" hangingPunct="0">
              <a:spcBef>
                <a:spcPct val="0"/>
              </a:spcBef>
              <a:spcAft>
                <a:spcPct val="0"/>
              </a:spcAft>
              <a:defRPr>
                <a:solidFill>
                  <a:schemeClr val="tx1"/>
                </a:solidFill>
                <a:latin typeface="Calibri" pitchFamily="34" charset="0"/>
              </a:defRPr>
            </a:lvl8pPr>
            <a:lvl9pPr marL="3886200" indent="-228600" defTabSz="222250" eaLnBrk="0" fontAlgn="base" hangingPunct="0">
              <a:spcBef>
                <a:spcPct val="0"/>
              </a:spcBef>
              <a:spcAft>
                <a:spcPct val="0"/>
              </a:spcAft>
              <a:defRPr>
                <a:solidFill>
                  <a:schemeClr val="tx1"/>
                </a:solidFill>
                <a:latin typeface="Calibri" pitchFamily="34" charset="0"/>
              </a:defRPr>
            </a:lvl9pPr>
          </a:lstStyle>
          <a:p>
            <a:pPr eaLnBrk="0" hangingPunct="0">
              <a:defRPr/>
            </a:pPr>
            <a:endParaRPr lang="en-GB" altLang="en-US" sz="600">
              <a:latin typeface="Neo Sans"/>
              <a:cs typeface="+mn-cs"/>
            </a:endParaRPr>
          </a:p>
        </p:txBody>
      </p:sp>
      <p:sp>
        <p:nvSpPr>
          <p:cNvPr id="5" name="TextBox 4"/>
          <p:cNvSpPr txBox="1"/>
          <p:nvPr userDrawn="1"/>
        </p:nvSpPr>
        <p:spPr>
          <a:xfrm>
            <a:off x="9885074" y="7232834"/>
            <a:ext cx="790936" cy="326841"/>
          </a:xfrm>
          <a:prstGeom prst="rect">
            <a:avLst/>
          </a:prstGeom>
          <a:noFill/>
          <a:ln>
            <a:noFill/>
          </a:ln>
        </p:spPr>
        <p:txBody>
          <a:bodyPr wrap="square" lIns="90000" tIns="45000" rIns="90000" bIns="45000" compatLnSpc="0">
            <a:spAutoFit/>
          </a:bodyPr>
          <a:lstStyle/>
          <a:p>
            <a:pPr algn="ctr" fontAlgn="auto" hangingPunct="0">
              <a:spcBef>
                <a:spcPts val="0"/>
              </a:spcBef>
              <a:spcAft>
                <a:spcPts val="0"/>
              </a:spcAft>
              <a:defRPr sz="1100"/>
            </a:pPr>
            <a:r>
              <a:rPr lang="en-US" sz="1600" dirty="0">
                <a:solidFill>
                  <a:schemeClr val="bg1"/>
                </a:solidFill>
                <a:latin typeface="Arial" pitchFamily="18"/>
                <a:ea typeface="Microsoft YaHei" pitchFamily="2"/>
                <a:cs typeface="Mangal" pitchFamily="2"/>
              </a:rPr>
              <a:t> </a:t>
            </a:r>
            <a:fld id="{B2C66D9D-9F81-45F6-8403-F5C4868CFA1C}" type="slidenum">
              <a:rPr lang="en-US" sz="1600" smtClean="0">
                <a:solidFill>
                  <a:schemeClr val="bg1">
                    <a:lumMod val="50000"/>
                  </a:schemeClr>
                </a:solidFill>
                <a:latin typeface="Arial" pitchFamily="18"/>
                <a:ea typeface="Microsoft YaHei" pitchFamily="2"/>
                <a:cs typeface="Mangal" pitchFamily="2"/>
              </a:rPr>
              <a:pPr algn="ctr" fontAlgn="auto" hangingPunct="0">
                <a:spcBef>
                  <a:spcPts val="0"/>
                </a:spcBef>
                <a:spcAft>
                  <a:spcPts val="0"/>
                </a:spcAft>
                <a:defRPr sz="1100"/>
              </a:pPr>
              <a:t>‹#›</a:t>
            </a:fld>
            <a:endParaRPr lang="en-US" sz="1600" dirty="0">
              <a:solidFill>
                <a:schemeClr val="bg1">
                  <a:lumMod val="50000"/>
                </a:schemeClr>
              </a:solidFill>
              <a:latin typeface="Arial" pitchFamily="18"/>
              <a:ea typeface="Microsoft YaHei" pitchFamily="2"/>
              <a:cs typeface="Mangal" pitchFamily="2"/>
            </a:endParaRPr>
          </a:p>
        </p:txBody>
      </p:sp>
    </p:spTree>
    <p:extLst>
      <p:ext uri="{BB962C8B-B14F-4D97-AF65-F5344CB8AC3E}">
        <p14:creationId xmlns:p14="http://schemas.microsoft.com/office/powerpoint/2010/main" val="192911209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179888" y="301625"/>
            <a:ext cx="5976937"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988" y="1581150"/>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DAB5DEDD-D938-4510-8E8C-0C746A24C9DB}" type="slidenum">
              <a:rPr lang="en-US" altLang="en-US"/>
              <a:pPr>
                <a:defRPr/>
              </a:pPr>
              <a:t>‹#›</a:t>
            </a:fld>
            <a:endParaRPr lang="en-US" altLang="en-US"/>
          </a:p>
        </p:txBody>
      </p:sp>
    </p:spTree>
    <p:extLst>
      <p:ext uri="{BB962C8B-B14F-4D97-AF65-F5344CB8AC3E}">
        <p14:creationId xmlns:p14="http://schemas.microsoft.com/office/powerpoint/2010/main" val="395096483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1138"/>
            <a:ext cx="6415088"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95500" y="674688"/>
            <a:ext cx="64150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95500" y="5916613"/>
            <a:ext cx="6415088"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4437069A-B26A-4A7B-8374-EC0F4D4A5B89}" type="slidenum">
              <a:rPr lang="en-US" altLang="en-US"/>
              <a:pPr>
                <a:defRPr/>
              </a:pPr>
              <a:t>‹#›</a:t>
            </a:fld>
            <a:endParaRPr lang="en-US" altLang="en-US"/>
          </a:p>
        </p:txBody>
      </p:sp>
    </p:spTree>
    <p:extLst>
      <p:ext uri="{BB962C8B-B14F-4D97-AF65-F5344CB8AC3E}">
        <p14:creationId xmlns:p14="http://schemas.microsoft.com/office/powerpoint/2010/main" val="308453056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txBox="1">
            <a:spLocks noGrp="1"/>
          </p:cNvSpPr>
          <p:nvPr>
            <p:ph type="title"/>
          </p:nvPr>
        </p:nvSpPr>
        <p:spPr bwMode="auto">
          <a:xfrm>
            <a:off x="857250" y="631825"/>
            <a:ext cx="89741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altLang="en-US"/>
          </a:p>
        </p:txBody>
      </p:sp>
      <p:sp>
        <p:nvSpPr>
          <p:cNvPr id="3" name="Text Placeholder 2"/>
          <p:cNvSpPr txBox="1">
            <a:spLocks noGrp="1"/>
          </p:cNvSpPr>
          <p:nvPr>
            <p:ph type="body" idx="1"/>
          </p:nvPr>
        </p:nvSpPr>
        <p:spPr>
          <a:xfrm>
            <a:off x="857250" y="1960563"/>
            <a:ext cx="8974138" cy="4513262"/>
          </a:xfrm>
          <a:prstGeom prst="rect">
            <a:avLst/>
          </a:prstGeom>
          <a:noFill/>
          <a:ln>
            <a:noFill/>
          </a:ln>
        </p:spPr>
        <p:txBody>
          <a:bodyPr lIns="0" tIns="0" rIns="0" bIns="0"/>
          <a:lstStyle>
            <a:defPPr marL="432000" marR="0" lvl="0" indent="-324000">
              <a:spcBef>
                <a:spcPts val="0"/>
              </a:spcBef>
              <a:spcAft>
                <a:spcPts val="1273"/>
              </a:spcAft>
              <a:buSzPct val="45000"/>
              <a:buFont typeface="StarSymbol"/>
              <a:buNone/>
              <a:defRPr lang="en-US" sz="2890" b="0" i="0" u="none" strike="noStrike" kern="1200">
                <a:ln>
                  <a:noFill/>
                </a:ln>
                <a:latin typeface="Arial" pitchFamily="18"/>
                <a:ea typeface="Microsoft YaHei" pitchFamily="2"/>
                <a:cs typeface="Mangal" pitchFamily="2"/>
              </a:defRPr>
            </a:defPPr>
            <a:lvl1pPr marL="432000" marR="0" lvl="0" indent="-324000">
              <a:spcBef>
                <a:spcPts val="0"/>
              </a:spcBef>
              <a:spcAft>
                <a:spcPts val="1273"/>
              </a:spcAft>
              <a:buSzPct val="45000"/>
              <a:buFont typeface="StarSymbol"/>
              <a:buChar char="●"/>
              <a:defRPr lang="en-US" sz="2890" b="0" i="0" u="none" strike="noStrike" kern="1200">
                <a:ln>
                  <a:noFill/>
                </a:ln>
                <a:latin typeface="Arial" pitchFamily="18"/>
                <a:ea typeface="Microsoft YaHei" pitchFamily="2"/>
                <a:cs typeface="Mangal" pitchFamily="2"/>
              </a:defRPr>
            </a:lvl1pPr>
            <a:lvl2pPr marL="864000" marR="0" lvl="1" indent="-324000">
              <a:spcBef>
                <a:spcPts val="0"/>
              </a:spcBef>
              <a:spcAft>
                <a:spcPts val="1015"/>
              </a:spcAft>
              <a:buSzPct val="75000"/>
              <a:buFont typeface="StarSymbol"/>
              <a:buChar char="–"/>
              <a:defRPr lang="en-US" sz="2530" b="0" i="0" u="none" strike="noStrike" kern="1200">
                <a:ln>
                  <a:noFill/>
                </a:ln>
                <a:latin typeface="Arial" pitchFamily="18"/>
                <a:ea typeface="Microsoft YaHei" pitchFamily="2"/>
                <a:cs typeface="Mangal" pitchFamily="2"/>
              </a:defRPr>
            </a:lvl2pPr>
            <a:lvl3pPr marL="1295999" marR="0" lvl="2" indent="-288000">
              <a:spcBef>
                <a:spcPts val="0"/>
              </a:spcBef>
              <a:spcAft>
                <a:spcPts val="760"/>
              </a:spcAft>
              <a:buSzPct val="45000"/>
              <a:buFont typeface="StarSymbol"/>
              <a:buChar char="●"/>
              <a:defRPr lang="en-US" sz="2170" b="0" i="0" u="none" strike="noStrike" kern="1200">
                <a:ln>
                  <a:noFill/>
                </a:ln>
                <a:latin typeface="Arial" pitchFamily="18"/>
                <a:ea typeface="Microsoft YaHei" pitchFamily="2"/>
                <a:cs typeface="Mangal" pitchFamily="2"/>
              </a:defRPr>
            </a:lvl3pPr>
            <a:lvl4pPr marL="1728000" marR="0" lvl="3" indent="-216000">
              <a:spcBef>
                <a:spcPts val="0"/>
              </a:spcBef>
              <a:spcAft>
                <a:spcPts val="505"/>
              </a:spcAft>
              <a:buSzPct val="75000"/>
              <a:buFont typeface="StarSymbol"/>
              <a:buChar char="–"/>
              <a:defRPr lang="en-US" sz="1810" b="0" i="0" u="none" strike="noStrike" kern="1200">
                <a:ln>
                  <a:noFill/>
                </a:ln>
                <a:latin typeface="Arial" pitchFamily="18"/>
                <a:ea typeface="Microsoft YaHei" pitchFamily="2"/>
                <a:cs typeface="Mangal" pitchFamily="2"/>
              </a:defRPr>
            </a:lvl4pPr>
            <a:lvl5pPr marL="2160000" marR="0" lvl="4"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5pPr>
            <a:lvl6pPr marL="2592000" marR="0" lvl="5"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6pPr>
            <a:lvl7pPr marL="3024000" marR="0" lvl="6"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7pPr>
            <a:lvl8pPr marL="3456000" marR="0" lvl="7"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8pPr>
            <a:lvl9pPr marL="3887999" marR="0" lvl="8"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57250" y="6591300"/>
            <a:ext cx="2324100" cy="471488"/>
          </a:xfrm>
          <a:prstGeom prst="rect">
            <a:avLst/>
          </a:prstGeom>
          <a:noFill/>
          <a:ln>
            <a:noFill/>
          </a:ln>
        </p:spPr>
        <p:txBody>
          <a:bodyPr lIns="0" tIns="0" rIns="0" bIns="0" anchorCtr="0"/>
          <a:lstStyle>
            <a:lvl1pPr lvl="0"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5" name="Footer Placeholder 4"/>
          <p:cNvSpPr txBox="1">
            <a:spLocks noGrp="1"/>
          </p:cNvSpPr>
          <p:nvPr>
            <p:ph type="ftr" sz="quarter" idx="3"/>
          </p:nvPr>
        </p:nvSpPr>
        <p:spPr>
          <a:xfrm>
            <a:off x="3770313" y="6591300"/>
            <a:ext cx="3160712" cy="471488"/>
          </a:xfrm>
          <a:prstGeom prst="rect">
            <a:avLst/>
          </a:prstGeom>
          <a:noFill/>
          <a:ln>
            <a:noFill/>
          </a:ln>
        </p:spPr>
        <p:txBody>
          <a:bodyPr lIns="0" tIns="0" rIns="0" bIns="0" anchorCtr="0"/>
          <a:lstStyle>
            <a:lvl1pPr lvl="0" algn="ctr"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6" name="Slide Number Placeholder 5"/>
          <p:cNvSpPr txBox="1">
            <a:spLocks noGrp="1"/>
          </p:cNvSpPr>
          <p:nvPr>
            <p:ph type="sldNum" sz="quarter" idx="4"/>
          </p:nvPr>
        </p:nvSpPr>
        <p:spPr>
          <a:xfrm>
            <a:off x="7508875" y="6591300"/>
            <a:ext cx="2322513" cy="471488"/>
          </a:xfrm>
          <a:prstGeom prst="rect">
            <a:avLst/>
          </a:prstGeom>
          <a:noFill/>
          <a:ln>
            <a:noFill/>
          </a:ln>
        </p:spPr>
        <p:txBody>
          <a:bodyPr vert="horz" wrap="square" lIns="0" tIns="0" rIns="0" bIns="0" numCol="1" anchor="t" anchorCtr="0" compatLnSpc="1">
            <a:prstTxWarp prst="textNoShape">
              <a:avLst/>
            </a:prstTxWarp>
          </a:bodyPr>
          <a:lstStyle>
            <a:lvl1pPr algn="r" eaLnBrk="1" hangingPunct="0">
              <a:defRPr sz="1400">
                <a:latin typeface="Times New Roman" pitchFamily="16" charset="0"/>
                <a:ea typeface="Arial Unicode MS" charset="0"/>
                <a:cs typeface="Tahoma" pitchFamily="34" charset="0"/>
              </a:defRPr>
            </a:lvl1pPr>
          </a:lstStyle>
          <a:p>
            <a:pPr>
              <a:defRPr/>
            </a:pPr>
            <a:fld id="{3E1B6479-2C92-4B97-A399-F6F92F2D5B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9" r:id="rId7"/>
    <p:sldLayoutId id="2147483895" r:id="rId8"/>
    <p:sldLayoutId id="2147483896" r:id="rId9"/>
    <p:sldLayoutId id="2147483897" r:id="rId10"/>
    <p:sldLayoutId id="2147483898" r:id="rId11"/>
  </p:sldLayoutIdLst>
  <p:transition spd="slow"/>
  <p:hf hdr="0" ftr="0" dt="0"/>
  <p:txStyles>
    <p:titleStyle>
      <a:lvl1pPr algn="ctr" rtl="0" eaLnBrk="0" fontAlgn="base" hangingPunct="0">
        <a:spcBef>
          <a:spcPct val="0"/>
        </a:spcBef>
        <a:spcAft>
          <a:spcPct val="0"/>
        </a:spcAft>
        <a:defRPr lang="en-US" sz="3900" kern="1200">
          <a:solidFill>
            <a:schemeClr val="tx2"/>
          </a:solidFill>
          <a:latin typeface="Arial" pitchFamily="18"/>
          <a:ea typeface="Microsoft YaHei" pitchFamily="2"/>
          <a:cs typeface="Mangal" pitchFamily="2"/>
        </a:defRPr>
      </a:lvl1pPr>
      <a:lvl2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2pPr>
      <a:lvl3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3pPr>
      <a:lvl4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4pPr>
      <a:lvl5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5pPr>
      <a:lvl6pPr marL="4572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6pPr>
      <a:lvl7pPr marL="9144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7pPr>
      <a:lvl8pPr marL="13716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8pPr>
      <a:lvl9pPr marL="18288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9pPr>
    </p:titleStyle>
    <p:bodyStyle>
      <a:lvl1pPr algn="l" rtl="0" eaLnBrk="0" fontAlgn="base" hangingPunct="0">
        <a:spcBef>
          <a:spcPct val="0"/>
        </a:spcBef>
        <a:spcAft>
          <a:spcPts val="1275"/>
        </a:spcAft>
        <a:defRPr lang="en-US" sz="2800" kern="1200">
          <a:solidFill>
            <a:schemeClr val="tx1"/>
          </a:solidFill>
          <a:latin typeface="Arial" pitchFamily="18"/>
          <a:ea typeface="Microsoft YaHei" pitchFamily="2"/>
          <a:cs typeface="Mangal" pitchFamily="2"/>
        </a:defRPr>
      </a:lvl1pPr>
      <a:lvl2pPr marL="742950" indent="-285750" algn="l" rtl="0" eaLnBrk="0" fontAlgn="base" hangingPunct="0">
        <a:spcBef>
          <a:spcPct val="20000"/>
        </a:spcBef>
        <a:spcAft>
          <a:spcPct val="0"/>
        </a:spcAft>
        <a:buChar char="–"/>
        <a:defRPr sz="2800">
          <a:solidFill>
            <a:schemeClr val="tx1"/>
          </a:solidFill>
          <a:latin typeface="Arial" charset="0"/>
          <a:ea typeface="Microsoft YaHei" charset="-122"/>
        </a:defRPr>
      </a:lvl2pPr>
      <a:lvl3pPr marL="1143000" indent="-228600" algn="l" rtl="0" eaLnBrk="0" fontAlgn="base" hangingPunct="0">
        <a:spcBef>
          <a:spcPct val="20000"/>
        </a:spcBef>
        <a:spcAft>
          <a:spcPct val="0"/>
        </a:spcAft>
        <a:buChar char="•"/>
        <a:defRPr sz="2400">
          <a:solidFill>
            <a:schemeClr val="tx1"/>
          </a:solidFill>
          <a:latin typeface="Arial" charset="0"/>
          <a:ea typeface="Microsoft YaHei" charset="-122"/>
        </a:defRPr>
      </a:lvl3pPr>
      <a:lvl4pPr marL="1600200" indent="-228600" algn="l" rtl="0" eaLnBrk="0" fontAlgn="base" hangingPunct="0">
        <a:spcBef>
          <a:spcPct val="20000"/>
        </a:spcBef>
        <a:spcAft>
          <a:spcPct val="0"/>
        </a:spcAft>
        <a:buChar char="–"/>
        <a:defRPr sz="2000">
          <a:solidFill>
            <a:schemeClr val="tx1"/>
          </a:solidFill>
          <a:latin typeface="Arial" charset="0"/>
          <a:ea typeface="Microsoft YaHei" charset="-122"/>
        </a:defRPr>
      </a:lvl4pPr>
      <a:lvl5pPr marL="2057400" indent="-228600" algn="l" rtl="0" eaLnBrk="0" fontAlgn="base" hangingPunct="0">
        <a:spcBef>
          <a:spcPct val="20000"/>
        </a:spcBef>
        <a:spcAft>
          <a:spcPct val="0"/>
        </a:spcAft>
        <a:buChar char="»"/>
        <a:defRPr sz="2000">
          <a:solidFill>
            <a:schemeClr val="tx1"/>
          </a:solidFill>
          <a:latin typeface="Arial" charset="0"/>
          <a:ea typeface="Microsoft YaHei" charset="-122"/>
        </a:defRPr>
      </a:lvl5pPr>
      <a:lvl6pPr marL="2514600" indent="-228600" algn="l" rtl="0" eaLnBrk="0" fontAlgn="base" hangingPunct="0">
        <a:spcBef>
          <a:spcPct val="20000"/>
        </a:spcBef>
        <a:spcAft>
          <a:spcPct val="0"/>
        </a:spcAft>
        <a:buChar char="»"/>
        <a:defRPr sz="2000">
          <a:solidFill>
            <a:schemeClr val="tx1"/>
          </a:solidFill>
          <a:latin typeface="Arial" charset="0"/>
          <a:ea typeface="Microsoft YaHei" charset="-122"/>
        </a:defRPr>
      </a:lvl6pPr>
      <a:lvl7pPr marL="2971800" indent="-228600" algn="l" rtl="0" eaLnBrk="0" fontAlgn="base" hangingPunct="0">
        <a:spcBef>
          <a:spcPct val="20000"/>
        </a:spcBef>
        <a:spcAft>
          <a:spcPct val="0"/>
        </a:spcAft>
        <a:buChar char="»"/>
        <a:defRPr sz="2000">
          <a:solidFill>
            <a:schemeClr val="tx1"/>
          </a:solidFill>
          <a:latin typeface="Arial" charset="0"/>
          <a:ea typeface="Microsoft YaHei" charset="-122"/>
        </a:defRPr>
      </a:lvl7pPr>
      <a:lvl8pPr marL="3429000" indent="-228600" algn="l" rtl="0" eaLnBrk="0" fontAlgn="base" hangingPunct="0">
        <a:spcBef>
          <a:spcPct val="20000"/>
        </a:spcBef>
        <a:spcAft>
          <a:spcPct val="0"/>
        </a:spcAft>
        <a:buChar char="»"/>
        <a:defRPr sz="2000">
          <a:solidFill>
            <a:schemeClr val="tx1"/>
          </a:solidFill>
          <a:latin typeface="Arial" charset="0"/>
          <a:ea typeface="Microsoft YaHei" charset="-122"/>
        </a:defRPr>
      </a:lvl8pPr>
      <a:lvl9pPr marL="3886200" indent="-228600" algn="l" rtl="0" eaLnBrk="0" fontAlgn="base" hangingPunct="0">
        <a:spcBef>
          <a:spcPct val="20000"/>
        </a:spcBef>
        <a:spcAft>
          <a:spcPct val="0"/>
        </a:spcAft>
        <a:buChar char="»"/>
        <a:defRPr sz="2000">
          <a:solidFill>
            <a:schemeClr val="tx1"/>
          </a:solidFill>
          <a:latin typeface="Arial" charset="0"/>
          <a:ea typeface="Microsoft YaHei" charset="-122"/>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txBox="1">
            <a:spLocks noGrp="1"/>
          </p:cNvSpPr>
          <p:nvPr>
            <p:ph type="title"/>
          </p:nvPr>
        </p:nvSpPr>
        <p:spPr bwMode="auto">
          <a:xfrm>
            <a:off x="857250" y="631825"/>
            <a:ext cx="89741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altLang="en-US"/>
          </a:p>
        </p:txBody>
      </p:sp>
      <p:sp>
        <p:nvSpPr>
          <p:cNvPr id="3" name="Text Placeholder 2"/>
          <p:cNvSpPr txBox="1">
            <a:spLocks noGrp="1"/>
          </p:cNvSpPr>
          <p:nvPr>
            <p:ph type="body" idx="1"/>
          </p:nvPr>
        </p:nvSpPr>
        <p:spPr>
          <a:xfrm>
            <a:off x="857250" y="1960563"/>
            <a:ext cx="8974138" cy="4513262"/>
          </a:xfrm>
          <a:prstGeom prst="rect">
            <a:avLst/>
          </a:prstGeom>
          <a:noFill/>
          <a:ln>
            <a:noFill/>
          </a:ln>
        </p:spPr>
        <p:txBody>
          <a:bodyPr lIns="0" tIns="0" rIns="0" bIns="0"/>
          <a:lstStyle>
            <a:defPPr marL="432000" marR="0" lvl="0" indent="-324000">
              <a:spcBef>
                <a:spcPts val="0"/>
              </a:spcBef>
              <a:spcAft>
                <a:spcPts val="1273"/>
              </a:spcAft>
              <a:buSzPct val="45000"/>
              <a:buFont typeface="StarSymbol"/>
              <a:buNone/>
              <a:defRPr lang="en-US" sz="2890" b="0" i="0" u="none" strike="noStrike" kern="1200">
                <a:ln>
                  <a:noFill/>
                </a:ln>
                <a:latin typeface="Arial" pitchFamily="18"/>
                <a:ea typeface="Microsoft YaHei" pitchFamily="2"/>
                <a:cs typeface="Mangal" pitchFamily="2"/>
              </a:defRPr>
            </a:defPPr>
            <a:lvl1pPr marL="432000" marR="0" lvl="0" indent="-324000">
              <a:spcBef>
                <a:spcPts val="0"/>
              </a:spcBef>
              <a:spcAft>
                <a:spcPts val="1273"/>
              </a:spcAft>
              <a:buSzPct val="45000"/>
              <a:buFont typeface="StarSymbol"/>
              <a:buChar char="●"/>
              <a:defRPr lang="en-US" sz="2890" b="0" i="0" u="none" strike="noStrike" kern="1200">
                <a:ln>
                  <a:noFill/>
                </a:ln>
                <a:latin typeface="Arial" pitchFamily="18"/>
                <a:ea typeface="Microsoft YaHei" pitchFamily="2"/>
                <a:cs typeface="Mangal" pitchFamily="2"/>
              </a:defRPr>
            </a:lvl1pPr>
            <a:lvl2pPr marL="864000" marR="0" lvl="1" indent="-324000">
              <a:spcBef>
                <a:spcPts val="0"/>
              </a:spcBef>
              <a:spcAft>
                <a:spcPts val="1015"/>
              </a:spcAft>
              <a:buSzPct val="75000"/>
              <a:buFont typeface="StarSymbol"/>
              <a:buChar char="–"/>
              <a:defRPr lang="en-US" sz="2530" b="0" i="0" u="none" strike="noStrike" kern="1200">
                <a:ln>
                  <a:noFill/>
                </a:ln>
                <a:latin typeface="Arial" pitchFamily="18"/>
                <a:ea typeface="Microsoft YaHei" pitchFamily="2"/>
                <a:cs typeface="Mangal" pitchFamily="2"/>
              </a:defRPr>
            </a:lvl2pPr>
            <a:lvl3pPr marL="1295999" marR="0" lvl="2" indent="-288000">
              <a:spcBef>
                <a:spcPts val="0"/>
              </a:spcBef>
              <a:spcAft>
                <a:spcPts val="760"/>
              </a:spcAft>
              <a:buSzPct val="45000"/>
              <a:buFont typeface="StarSymbol"/>
              <a:buChar char="●"/>
              <a:defRPr lang="en-US" sz="2170" b="0" i="0" u="none" strike="noStrike" kern="1200">
                <a:ln>
                  <a:noFill/>
                </a:ln>
                <a:latin typeface="Arial" pitchFamily="18"/>
                <a:ea typeface="Microsoft YaHei" pitchFamily="2"/>
                <a:cs typeface="Mangal" pitchFamily="2"/>
              </a:defRPr>
            </a:lvl3pPr>
            <a:lvl4pPr marL="1728000" marR="0" lvl="3" indent="-216000">
              <a:spcBef>
                <a:spcPts val="0"/>
              </a:spcBef>
              <a:spcAft>
                <a:spcPts val="505"/>
              </a:spcAft>
              <a:buSzPct val="75000"/>
              <a:buFont typeface="StarSymbol"/>
              <a:buChar char="–"/>
              <a:defRPr lang="en-US" sz="1810" b="0" i="0" u="none" strike="noStrike" kern="1200">
                <a:ln>
                  <a:noFill/>
                </a:ln>
                <a:latin typeface="Arial" pitchFamily="18"/>
                <a:ea typeface="Microsoft YaHei" pitchFamily="2"/>
                <a:cs typeface="Mangal" pitchFamily="2"/>
              </a:defRPr>
            </a:lvl4pPr>
            <a:lvl5pPr marL="2160000" marR="0" lvl="4"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5pPr>
            <a:lvl6pPr marL="2592000" marR="0" lvl="5"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6pPr>
            <a:lvl7pPr marL="3024000" marR="0" lvl="6"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7pPr>
            <a:lvl8pPr marL="3456000" marR="0" lvl="7"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8pPr>
            <a:lvl9pPr marL="3887999" marR="0" lvl="8"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57250" y="6591300"/>
            <a:ext cx="2324100" cy="471488"/>
          </a:xfrm>
          <a:prstGeom prst="rect">
            <a:avLst/>
          </a:prstGeom>
          <a:noFill/>
          <a:ln>
            <a:noFill/>
          </a:ln>
        </p:spPr>
        <p:txBody>
          <a:bodyPr lIns="0" tIns="0" rIns="0" bIns="0" anchorCtr="0"/>
          <a:lstStyle>
            <a:lvl1pPr lvl="0"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5" name="Footer Placeholder 4"/>
          <p:cNvSpPr txBox="1">
            <a:spLocks noGrp="1"/>
          </p:cNvSpPr>
          <p:nvPr>
            <p:ph type="ftr" sz="quarter" idx="3"/>
          </p:nvPr>
        </p:nvSpPr>
        <p:spPr>
          <a:xfrm>
            <a:off x="3770313" y="6591300"/>
            <a:ext cx="3160712" cy="471488"/>
          </a:xfrm>
          <a:prstGeom prst="rect">
            <a:avLst/>
          </a:prstGeom>
          <a:noFill/>
          <a:ln>
            <a:noFill/>
          </a:ln>
        </p:spPr>
        <p:txBody>
          <a:bodyPr lIns="0" tIns="0" rIns="0" bIns="0" anchorCtr="0"/>
          <a:lstStyle>
            <a:lvl1pPr lvl="0" algn="ctr"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6" name="Slide Number Placeholder 5"/>
          <p:cNvSpPr txBox="1">
            <a:spLocks noGrp="1"/>
          </p:cNvSpPr>
          <p:nvPr>
            <p:ph type="sldNum" sz="quarter" idx="4"/>
          </p:nvPr>
        </p:nvSpPr>
        <p:spPr>
          <a:xfrm>
            <a:off x="7508875" y="6591300"/>
            <a:ext cx="2322513" cy="471488"/>
          </a:xfrm>
          <a:prstGeom prst="rect">
            <a:avLst/>
          </a:prstGeom>
          <a:noFill/>
          <a:ln>
            <a:noFill/>
          </a:ln>
        </p:spPr>
        <p:txBody>
          <a:bodyPr vert="horz" wrap="square" lIns="0" tIns="0" rIns="0" bIns="0" numCol="1" anchor="t" anchorCtr="0" compatLnSpc="1">
            <a:prstTxWarp prst="textNoShape">
              <a:avLst/>
            </a:prstTxWarp>
          </a:bodyPr>
          <a:lstStyle>
            <a:lvl1pPr algn="r" eaLnBrk="1" hangingPunct="0">
              <a:defRPr sz="1400">
                <a:latin typeface="Times New Roman" pitchFamily="16" charset="0"/>
                <a:ea typeface="Arial Unicode MS" charset="0"/>
                <a:cs typeface="Tahoma" pitchFamily="34" charset="0"/>
              </a:defRPr>
            </a:lvl1pPr>
          </a:lstStyle>
          <a:p>
            <a:pPr>
              <a:defRPr/>
            </a:pPr>
            <a:fld id="{3E1B6479-2C92-4B97-A399-F6F92F2D5B64}" type="slidenum">
              <a:rPr lang="en-US" altLang="en-US"/>
              <a:pPr>
                <a:defRPr/>
              </a:pPr>
              <a:t>‹#›</a:t>
            </a:fld>
            <a:endParaRPr lang="en-US" altLang="en-US"/>
          </a:p>
        </p:txBody>
      </p:sp>
    </p:spTree>
    <p:extLst>
      <p:ext uri="{BB962C8B-B14F-4D97-AF65-F5344CB8AC3E}">
        <p14:creationId xmlns:p14="http://schemas.microsoft.com/office/powerpoint/2010/main" val="377744623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ransition spd="slow"/>
  <p:hf hdr="0" ftr="0" dt="0"/>
  <p:txStyles>
    <p:titleStyle>
      <a:lvl1pPr algn="ctr" rtl="0" eaLnBrk="0" fontAlgn="base" hangingPunct="0">
        <a:spcBef>
          <a:spcPct val="0"/>
        </a:spcBef>
        <a:spcAft>
          <a:spcPct val="0"/>
        </a:spcAft>
        <a:defRPr lang="en-US" sz="3900" kern="1200">
          <a:solidFill>
            <a:schemeClr val="tx2"/>
          </a:solidFill>
          <a:latin typeface="Arial" pitchFamily="18"/>
          <a:ea typeface="Microsoft YaHei" pitchFamily="2"/>
          <a:cs typeface="Mangal" pitchFamily="2"/>
        </a:defRPr>
      </a:lvl1pPr>
      <a:lvl2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2pPr>
      <a:lvl3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3pPr>
      <a:lvl4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4pPr>
      <a:lvl5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5pPr>
      <a:lvl6pPr marL="4572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6pPr>
      <a:lvl7pPr marL="9144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7pPr>
      <a:lvl8pPr marL="13716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8pPr>
      <a:lvl9pPr marL="18288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9pPr>
    </p:titleStyle>
    <p:bodyStyle>
      <a:lvl1pPr algn="l" rtl="0" eaLnBrk="0" fontAlgn="base" hangingPunct="0">
        <a:spcBef>
          <a:spcPct val="0"/>
        </a:spcBef>
        <a:spcAft>
          <a:spcPts val="1275"/>
        </a:spcAft>
        <a:defRPr lang="en-US" sz="2800" kern="1200">
          <a:solidFill>
            <a:schemeClr val="tx1"/>
          </a:solidFill>
          <a:latin typeface="Arial" pitchFamily="18"/>
          <a:ea typeface="Microsoft YaHei" pitchFamily="2"/>
          <a:cs typeface="Mangal" pitchFamily="2"/>
        </a:defRPr>
      </a:lvl1pPr>
      <a:lvl2pPr marL="742950" indent="-285750" algn="l" rtl="0" eaLnBrk="0" fontAlgn="base" hangingPunct="0">
        <a:spcBef>
          <a:spcPct val="20000"/>
        </a:spcBef>
        <a:spcAft>
          <a:spcPct val="0"/>
        </a:spcAft>
        <a:buChar char="–"/>
        <a:defRPr sz="2800">
          <a:solidFill>
            <a:schemeClr val="tx1"/>
          </a:solidFill>
          <a:latin typeface="Arial" charset="0"/>
          <a:ea typeface="Microsoft YaHei" charset="-122"/>
        </a:defRPr>
      </a:lvl2pPr>
      <a:lvl3pPr marL="1143000" indent="-228600" algn="l" rtl="0" eaLnBrk="0" fontAlgn="base" hangingPunct="0">
        <a:spcBef>
          <a:spcPct val="20000"/>
        </a:spcBef>
        <a:spcAft>
          <a:spcPct val="0"/>
        </a:spcAft>
        <a:buChar char="•"/>
        <a:defRPr sz="2400">
          <a:solidFill>
            <a:schemeClr val="tx1"/>
          </a:solidFill>
          <a:latin typeface="Arial" charset="0"/>
          <a:ea typeface="Microsoft YaHei" charset="-122"/>
        </a:defRPr>
      </a:lvl3pPr>
      <a:lvl4pPr marL="1600200" indent="-228600" algn="l" rtl="0" eaLnBrk="0" fontAlgn="base" hangingPunct="0">
        <a:spcBef>
          <a:spcPct val="20000"/>
        </a:spcBef>
        <a:spcAft>
          <a:spcPct val="0"/>
        </a:spcAft>
        <a:buChar char="–"/>
        <a:defRPr sz="2000">
          <a:solidFill>
            <a:schemeClr val="tx1"/>
          </a:solidFill>
          <a:latin typeface="Arial" charset="0"/>
          <a:ea typeface="Microsoft YaHei" charset="-122"/>
        </a:defRPr>
      </a:lvl4pPr>
      <a:lvl5pPr marL="2057400" indent="-228600" algn="l" rtl="0" eaLnBrk="0" fontAlgn="base" hangingPunct="0">
        <a:spcBef>
          <a:spcPct val="20000"/>
        </a:spcBef>
        <a:spcAft>
          <a:spcPct val="0"/>
        </a:spcAft>
        <a:buChar char="»"/>
        <a:defRPr sz="2000">
          <a:solidFill>
            <a:schemeClr val="tx1"/>
          </a:solidFill>
          <a:latin typeface="Arial" charset="0"/>
          <a:ea typeface="Microsoft YaHei" charset="-122"/>
        </a:defRPr>
      </a:lvl5pPr>
      <a:lvl6pPr marL="2514600" indent="-228600" algn="l" rtl="0" eaLnBrk="0" fontAlgn="base" hangingPunct="0">
        <a:spcBef>
          <a:spcPct val="20000"/>
        </a:spcBef>
        <a:spcAft>
          <a:spcPct val="0"/>
        </a:spcAft>
        <a:buChar char="»"/>
        <a:defRPr sz="2000">
          <a:solidFill>
            <a:schemeClr val="tx1"/>
          </a:solidFill>
          <a:latin typeface="Arial" charset="0"/>
          <a:ea typeface="Microsoft YaHei" charset="-122"/>
        </a:defRPr>
      </a:lvl6pPr>
      <a:lvl7pPr marL="2971800" indent="-228600" algn="l" rtl="0" eaLnBrk="0" fontAlgn="base" hangingPunct="0">
        <a:spcBef>
          <a:spcPct val="20000"/>
        </a:spcBef>
        <a:spcAft>
          <a:spcPct val="0"/>
        </a:spcAft>
        <a:buChar char="»"/>
        <a:defRPr sz="2000">
          <a:solidFill>
            <a:schemeClr val="tx1"/>
          </a:solidFill>
          <a:latin typeface="Arial" charset="0"/>
          <a:ea typeface="Microsoft YaHei" charset="-122"/>
        </a:defRPr>
      </a:lvl7pPr>
      <a:lvl8pPr marL="3429000" indent="-228600" algn="l" rtl="0" eaLnBrk="0" fontAlgn="base" hangingPunct="0">
        <a:spcBef>
          <a:spcPct val="20000"/>
        </a:spcBef>
        <a:spcAft>
          <a:spcPct val="0"/>
        </a:spcAft>
        <a:buChar char="»"/>
        <a:defRPr sz="2000">
          <a:solidFill>
            <a:schemeClr val="tx1"/>
          </a:solidFill>
          <a:latin typeface="Arial" charset="0"/>
          <a:ea typeface="Microsoft YaHei" charset="-122"/>
        </a:defRPr>
      </a:lvl8pPr>
      <a:lvl9pPr marL="3886200" indent="-228600" algn="l" rtl="0" eaLnBrk="0" fontAlgn="base" hangingPunct="0">
        <a:spcBef>
          <a:spcPct val="20000"/>
        </a:spcBef>
        <a:spcAft>
          <a:spcPct val="0"/>
        </a:spcAft>
        <a:buChar char="»"/>
        <a:defRPr sz="2000">
          <a:solidFill>
            <a:schemeClr val="tx1"/>
          </a:solidFill>
          <a:latin typeface="Arial" charset="0"/>
          <a:ea typeface="Microsoft YaHei" charset="-122"/>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txBox="1">
            <a:spLocks noGrp="1"/>
          </p:cNvSpPr>
          <p:nvPr>
            <p:ph type="title"/>
          </p:nvPr>
        </p:nvSpPr>
        <p:spPr bwMode="auto">
          <a:xfrm>
            <a:off x="857250" y="631825"/>
            <a:ext cx="89741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altLang="en-US"/>
          </a:p>
        </p:txBody>
      </p:sp>
      <p:sp>
        <p:nvSpPr>
          <p:cNvPr id="3" name="Text Placeholder 2"/>
          <p:cNvSpPr txBox="1">
            <a:spLocks noGrp="1"/>
          </p:cNvSpPr>
          <p:nvPr>
            <p:ph type="body" idx="1"/>
          </p:nvPr>
        </p:nvSpPr>
        <p:spPr>
          <a:xfrm>
            <a:off x="857250" y="1960563"/>
            <a:ext cx="8974138" cy="4513262"/>
          </a:xfrm>
          <a:prstGeom prst="rect">
            <a:avLst/>
          </a:prstGeom>
          <a:noFill/>
          <a:ln>
            <a:noFill/>
          </a:ln>
        </p:spPr>
        <p:txBody>
          <a:bodyPr lIns="0" tIns="0" rIns="0" bIns="0"/>
          <a:lstStyle>
            <a:defPPr marL="432000" marR="0" lvl="0" indent="-324000">
              <a:spcBef>
                <a:spcPts val="0"/>
              </a:spcBef>
              <a:spcAft>
                <a:spcPts val="1273"/>
              </a:spcAft>
              <a:buSzPct val="45000"/>
              <a:buFont typeface="StarSymbol"/>
              <a:buNone/>
              <a:defRPr lang="en-US" sz="2890" b="0" i="0" u="none" strike="noStrike" kern="1200">
                <a:ln>
                  <a:noFill/>
                </a:ln>
                <a:latin typeface="Arial" pitchFamily="18"/>
                <a:ea typeface="Microsoft YaHei" pitchFamily="2"/>
                <a:cs typeface="Mangal" pitchFamily="2"/>
              </a:defRPr>
            </a:defPPr>
            <a:lvl1pPr marL="432000" marR="0" lvl="0" indent="-324000">
              <a:spcBef>
                <a:spcPts val="0"/>
              </a:spcBef>
              <a:spcAft>
                <a:spcPts val="1273"/>
              </a:spcAft>
              <a:buSzPct val="45000"/>
              <a:buFont typeface="StarSymbol"/>
              <a:buChar char="●"/>
              <a:defRPr lang="en-US" sz="2890" b="0" i="0" u="none" strike="noStrike" kern="1200">
                <a:ln>
                  <a:noFill/>
                </a:ln>
                <a:latin typeface="Arial" pitchFamily="18"/>
                <a:ea typeface="Microsoft YaHei" pitchFamily="2"/>
                <a:cs typeface="Mangal" pitchFamily="2"/>
              </a:defRPr>
            </a:lvl1pPr>
            <a:lvl2pPr marL="864000" marR="0" lvl="1" indent="-324000">
              <a:spcBef>
                <a:spcPts val="0"/>
              </a:spcBef>
              <a:spcAft>
                <a:spcPts val="1015"/>
              </a:spcAft>
              <a:buSzPct val="75000"/>
              <a:buFont typeface="StarSymbol"/>
              <a:buChar char="–"/>
              <a:defRPr lang="en-US" sz="2530" b="0" i="0" u="none" strike="noStrike" kern="1200">
                <a:ln>
                  <a:noFill/>
                </a:ln>
                <a:latin typeface="Arial" pitchFamily="18"/>
                <a:ea typeface="Microsoft YaHei" pitchFamily="2"/>
                <a:cs typeface="Mangal" pitchFamily="2"/>
              </a:defRPr>
            </a:lvl2pPr>
            <a:lvl3pPr marL="1295999" marR="0" lvl="2" indent="-288000">
              <a:spcBef>
                <a:spcPts val="0"/>
              </a:spcBef>
              <a:spcAft>
                <a:spcPts val="760"/>
              </a:spcAft>
              <a:buSzPct val="45000"/>
              <a:buFont typeface="StarSymbol"/>
              <a:buChar char="●"/>
              <a:defRPr lang="en-US" sz="2170" b="0" i="0" u="none" strike="noStrike" kern="1200">
                <a:ln>
                  <a:noFill/>
                </a:ln>
                <a:latin typeface="Arial" pitchFamily="18"/>
                <a:ea typeface="Microsoft YaHei" pitchFamily="2"/>
                <a:cs typeface="Mangal" pitchFamily="2"/>
              </a:defRPr>
            </a:lvl3pPr>
            <a:lvl4pPr marL="1728000" marR="0" lvl="3" indent="-216000">
              <a:spcBef>
                <a:spcPts val="0"/>
              </a:spcBef>
              <a:spcAft>
                <a:spcPts val="505"/>
              </a:spcAft>
              <a:buSzPct val="75000"/>
              <a:buFont typeface="StarSymbol"/>
              <a:buChar char="–"/>
              <a:defRPr lang="en-US" sz="1810" b="0" i="0" u="none" strike="noStrike" kern="1200">
                <a:ln>
                  <a:noFill/>
                </a:ln>
                <a:latin typeface="Arial" pitchFamily="18"/>
                <a:ea typeface="Microsoft YaHei" pitchFamily="2"/>
                <a:cs typeface="Mangal" pitchFamily="2"/>
              </a:defRPr>
            </a:lvl4pPr>
            <a:lvl5pPr marL="2160000" marR="0" lvl="4"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5pPr>
            <a:lvl6pPr marL="2592000" marR="0" lvl="5"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6pPr>
            <a:lvl7pPr marL="3024000" marR="0" lvl="6"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7pPr>
            <a:lvl8pPr marL="3456000" marR="0" lvl="7"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8pPr>
            <a:lvl9pPr marL="3887999" marR="0" lvl="8" indent="-216000">
              <a:spcBef>
                <a:spcPts val="0"/>
              </a:spcBef>
              <a:spcAft>
                <a:spcPts val="252"/>
              </a:spcAft>
              <a:buSzPct val="45000"/>
              <a:buFont typeface="StarSymbol"/>
              <a:buChar char="●"/>
              <a:defRPr lang="en-US" sz="1810" b="0" i="0" u="none" strike="noStrike" kern="1200">
                <a:ln>
                  <a:noFill/>
                </a:ln>
                <a:latin typeface="Arial" pitchFamily="18"/>
                <a:ea typeface="Microsoft YaHei" pitchFamily="2"/>
                <a:cs typeface="Mangal" pitchFamily="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57250" y="6591300"/>
            <a:ext cx="2324100" cy="471488"/>
          </a:xfrm>
          <a:prstGeom prst="rect">
            <a:avLst/>
          </a:prstGeom>
          <a:noFill/>
          <a:ln>
            <a:noFill/>
          </a:ln>
        </p:spPr>
        <p:txBody>
          <a:bodyPr lIns="0" tIns="0" rIns="0" bIns="0" anchorCtr="0"/>
          <a:lstStyle>
            <a:lvl1pPr lvl="0"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5" name="Footer Placeholder 4"/>
          <p:cNvSpPr txBox="1">
            <a:spLocks noGrp="1"/>
          </p:cNvSpPr>
          <p:nvPr>
            <p:ph type="ftr" sz="quarter" idx="3"/>
          </p:nvPr>
        </p:nvSpPr>
        <p:spPr>
          <a:xfrm>
            <a:off x="3770313" y="6591300"/>
            <a:ext cx="3160712" cy="471488"/>
          </a:xfrm>
          <a:prstGeom prst="rect">
            <a:avLst/>
          </a:prstGeom>
          <a:noFill/>
          <a:ln>
            <a:noFill/>
          </a:ln>
        </p:spPr>
        <p:txBody>
          <a:bodyPr lIns="0" tIns="0" rIns="0" bIns="0" anchorCtr="0"/>
          <a:lstStyle>
            <a:lvl1pPr lvl="0" algn="ctr" rtl="0" eaLnBrk="1" fontAlgn="auto" hangingPunct="0">
              <a:spcBef>
                <a:spcPts val="0"/>
              </a:spcBef>
              <a:spcAft>
                <a:spcPts val="0"/>
              </a:spcAft>
              <a:buNone/>
              <a:tabLst/>
              <a:defRPr lang="en-US" sz="1400" kern="1200">
                <a:latin typeface="Times New Roman" pitchFamily="18"/>
                <a:ea typeface="Arial Unicode MS" pitchFamily="2"/>
                <a:cs typeface="Tahoma" pitchFamily="2"/>
              </a:defRPr>
            </a:lvl1pPr>
          </a:lstStyle>
          <a:p>
            <a:pPr>
              <a:defRPr/>
            </a:pPr>
            <a:endParaRPr/>
          </a:p>
        </p:txBody>
      </p:sp>
      <p:sp>
        <p:nvSpPr>
          <p:cNvPr id="6" name="Slide Number Placeholder 5"/>
          <p:cNvSpPr txBox="1">
            <a:spLocks noGrp="1"/>
          </p:cNvSpPr>
          <p:nvPr>
            <p:ph type="sldNum" sz="quarter" idx="4"/>
          </p:nvPr>
        </p:nvSpPr>
        <p:spPr>
          <a:xfrm>
            <a:off x="7508875" y="6591300"/>
            <a:ext cx="2322513" cy="471488"/>
          </a:xfrm>
          <a:prstGeom prst="rect">
            <a:avLst/>
          </a:prstGeom>
          <a:noFill/>
          <a:ln>
            <a:noFill/>
          </a:ln>
        </p:spPr>
        <p:txBody>
          <a:bodyPr vert="horz" wrap="square" lIns="0" tIns="0" rIns="0" bIns="0" numCol="1" anchor="t" anchorCtr="0" compatLnSpc="1">
            <a:prstTxWarp prst="textNoShape">
              <a:avLst/>
            </a:prstTxWarp>
          </a:bodyPr>
          <a:lstStyle>
            <a:lvl1pPr algn="r" eaLnBrk="1" hangingPunct="0">
              <a:defRPr sz="1400">
                <a:latin typeface="Times New Roman" pitchFamily="16" charset="0"/>
                <a:ea typeface="Arial Unicode MS" charset="0"/>
                <a:cs typeface="Tahoma" pitchFamily="34" charset="0"/>
              </a:defRPr>
            </a:lvl1pPr>
          </a:lstStyle>
          <a:p>
            <a:pPr>
              <a:defRPr/>
            </a:pPr>
            <a:fld id="{3E1B6479-2C92-4B97-A399-F6F92F2D5B64}" type="slidenum">
              <a:rPr lang="en-US" altLang="en-US"/>
              <a:pPr>
                <a:defRPr/>
              </a:pPr>
              <a:t>‹#›</a:t>
            </a:fld>
            <a:endParaRPr lang="en-US" altLang="en-US"/>
          </a:p>
        </p:txBody>
      </p:sp>
    </p:spTree>
    <p:extLst>
      <p:ext uri="{BB962C8B-B14F-4D97-AF65-F5344CB8AC3E}">
        <p14:creationId xmlns:p14="http://schemas.microsoft.com/office/powerpoint/2010/main" val="232412939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spd="slow"/>
  <p:hf hdr="0" ftr="0" dt="0"/>
  <p:txStyles>
    <p:titleStyle>
      <a:lvl1pPr algn="ctr" rtl="0" eaLnBrk="0" fontAlgn="base" hangingPunct="0">
        <a:spcBef>
          <a:spcPct val="0"/>
        </a:spcBef>
        <a:spcAft>
          <a:spcPct val="0"/>
        </a:spcAft>
        <a:defRPr lang="en-US" sz="3900" kern="1200">
          <a:solidFill>
            <a:schemeClr val="tx2"/>
          </a:solidFill>
          <a:latin typeface="Arial" pitchFamily="18"/>
          <a:ea typeface="Microsoft YaHei" pitchFamily="2"/>
          <a:cs typeface="Mangal" pitchFamily="2"/>
        </a:defRPr>
      </a:lvl1pPr>
      <a:lvl2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2pPr>
      <a:lvl3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3pPr>
      <a:lvl4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4pPr>
      <a:lvl5pPr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5pPr>
      <a:lvl6pPr marL="4572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6pPr>
      <a:lvl7pPr marL="9144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7pPr>
      <a:lvl8pPr marL="13716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8pPr>
      <a:lvl9pPr marL="1828800" algn="ctr" rtl="0" eaLnBrk="0" fontAlgn="base" hangingPunct="0">
        <a:spcBef>
          <a:spcPct val="0"/>
        </a:spcBef>
        <a:spcAft>
          <a:spcPct val="0"/>
        </a:spcAft>
        <a:defRPr sz="3900">
          <a:solidFill>
            <a:schemeClr val="tx2"/>
          </a:solidFill>
          <a:latin typeface="Arial" charset="0"/>
          <a:ea typeface="Microsoft YaHei" charset="-122"/>
          <a:cs typeface="Mangal" pitchFamily="18" charset="0"/>
        </a:defRPr>
      </a:lvl9pPr>
    </p:titleStyle>
    <p:bodyStyle>
      <a:lvl1pPr algn="l" rtl="0" eaLnBrk="0" fontAlgn="base" hangingPunct="0">
        <a:spcBef>
          <a:spcPct val="0"/>
        </a:spcBef>
        <a:spcAft>
          <a:spcPts val="1275"/>
        </a:spcAft>
        <a:defRPr lang="en-US" sz="2800" kern="1200">
          <a:solidFill>
            <a:schemeClr val="tx1"/>
          </a:solidFill>
          <a:latin typeface="Arial" pitchFamily="18"/>
          <a:ea typeface="Microsoft YaHei" pitchFamily="2"/>
          <a:cs typeface="Mangal" pitchFamily="2"/>
        </a:defRPr>
      </a:lvl1pPr>
      <a:lvl2pPr marL="742950" indent="-285750" algn="l" rtl="0" eaLnBrk="0" fontAlgn="base" hangingPunct="0">
        <a:spcBef>
          <a:spcPct val="20000"/>
        </a:spcBef>
        <a:spcAft>
          <a:spcPct val="0"/>
        </a:spcAft>
        <a:buChar char="–"/>
        <a:defRPr sz="2800">
          <a:solidFill>
            <a:schemeClr val="tx1"/>
          </a:solidFill>
          <a:latin typeface="Arial" charset="0"/>
          <a:ea typeface="Microsoft YaHei" charset="-122"/>
        </a:defRPr>
      </a:lvl2pPr>
      <a:lvl3pPr marL="1143000" indent="-228600" algn="l" rtl="0" eaLnBrk="0" fontAlgn="base" hangingPunct="0">
        <a:spcBef>
          <a:spcPct val="20000"/>
        </a:spcBef>
        <a:spcAft>
          <a:spcPct val="0"/>
        </a:spcAft>
        <a:buChar char="•"/>
        <a:defRPr sz="2400">
          <a:solidFill>
            <a:schemeClr val="tx1"/>
          </a:solidFill>
          <a:latin typeface="Arial" charset="0"/>
          <a:ea typeface="Microsoft YaHei" charset="-122"/>
        </a:defRPr>
      </a:lvl3pPr>
      <a:lvl4pPr marL="1600200" indent="-228600" algn="l" rtl="0" eaLnBrk="0" fontAlgn="base" hangingPunct="0">
        <a:spcBef>
          <a:spcPct val="20000"/>
        </a:spcBef>
        <a:spcAft>
          <a:spcPct val="0"/>
        </a:spcAft>
        <a:buChar char="–"/>
        <a:defRPr sz="2000">
          <a:solidFill>
            <a:schemeClr val="tx1"/>
          </a:solidFill>
          <a:latin typeface="Arial" charset="0"/>
          <a:ea typeface="Microsoft YaHei" charset="-122"/>
        </a:defRPr>
      </a:lvl4pPr>
      <a:lvl5pPr marL="2057400" indent="-228600" algn="l" rtl="0" eaLnBrk="0" fontAlgn="base" hangingPunct="0">
        <a:spcBef>
          <a:spcPct val="20000"/>
        </a:spcBef>
        <a:spcAft>
          <a:spcPct val="0"/>
        </a:spcAft>
        <a:buChar char="»"/>
        <a:defRPr sz="2000">
          <a:solidFill>
            <a:schemeClr val="tx1"/>
          </a:solidFill>
          <a:latin typeface="Arial" charset="0"/>
          <a:ea typeface="Microsoft YaHei" charset="-122"/>
        </a:defRPr>
      </a:lvl5pPr>
      <a:lvl6pPr marL="2514600" indent="-228600" algn="l" rtl="0" eaLnBrk="0" fontAlgn="base" hangingPunct="0">
        <a:spcBef>
          <a:spcPct val="20000"/>
        </a:spcBef>
        <a:spcAft>
          <a:spcPct val="0"/>
        </a:spcAft>
        <a:buChar char="»"/>
        <a:defRPr sz="2000">
          <a:solidFill>
            <a:schemeClr val="tx1"/>
          </a:solidFill>
          <a:latin typeface="Arial" charset="0"/>
          <a:ea typeface="Microsoft YaHei" charset="-122"/>
        </a:defRPr>
      </a:lvl6pPr>
      <a:lvl7pPr marL="2971800" indent="-228600" algn="l" rtl="0" eaLnBrk="0" fontAlgn="base" hangingPunct="0">
        <a:spcBef>
          <a:spcPct val="20000"/>
        </a:spcBef>
        <a:spcAft>
          <a:spcPct val="0"/>
        </a:spcAft>
        <a:buChar char="»"/>
        <a:defRPr sz="2000">
          <a:solidFill>
            <a:schemeClr val="tx1"/>
          </a:solidFill>
          <a:latin typeface="Arial" charset="0"/>
          <a:ea typeface="Microsoft YaHei" charset="-122"/>
        </a:defRPr>
      </a:lvl7pPr>
      <a:lvl8pPr marL="3429000" indent="-228600" algn="l" rtl="0" eaLnBrk="0" fontAlgn="base" hangingPunct="0">
        <a:spcBef>
          <a:spcPct val="20000"/>
        </a:spcBef>
        <a:spcAft>
          <a:spcPct val="0"/>
        </a:spcAft>
        <a:buChar char="»"/>
        <a:defRPr sz="2000">
          <a:solidFill>
            <a:schemeClr val="tx1"/>
          </a:solidFill>
          <a:latin typeface="Arial" charset="0"/>
          <a:ea typeface="Microsoft YaHei" charset="-122"/>
        </a:defRPr>
      </a:lvl8pPr>
      <a:lvl9pPr marL="3886200" indent="-228600" algn="l" rtl="0" eaLnBrk="0" fontAlgn="base" hangingPunct="0">
        <a:spcBef>
          <a:spcPct val="20000"/>
        </a:spcBef>
        <a:spcAft>
          <a:spcPct val="0"/>
        </a:spcAft>
        <a:buChar char="»"/>
        <a:defRPr sz="2000">
          <a:solidFill>
            <a:schemeClr val="tx1"/>
          </a:solidFill>
          <a:latin typeface="Arial" charset="0"/>
          <a:ea typeface="Microsoft YaHei" charset="-122"/>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mailto:ichinendaimoku@gmail.com" TargetMode="External"/><Relationship Id="rId4" Type="http://schemas.openxmlformats.org/officeDocument/2006/relationships/hyperlink" Target="https://www.researchgate.net/profile/Rainer-Kurz/publication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casra.org.uk/prosecuted-cases/"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https://www.researchgate.net/publication/279993748_Politics_and_the_Psychology_of_Abuse_and_Cover-up"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walesonline.co.uk/all-about/ian%20watkins?pageNumber=1"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hyperlink" Target="https://www.researchgate.net/publication/315722663_BRIDGEND_'BEBO'_SUICIDES_AND_RITUAL_VIOLENCE_IN_WALES" TargetMode="External"/><Relationship Id="rId5" Type="http://schemas.openxmlformats.org/officeDocument/2006/relationships/hyperlink" Target="https://www.judiciary.uk/wp-content/uploads/JCO/Documents/Judgments/r-v-watkins-and-others.pdf" TargetMode="Externa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bbc.co.uk/news/uk-wales-3057952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esearchgate.net/publication/315722663_BRIDGEND_'BEBO'_SUICIDES_AND_RITUAL_VIOLENCE_IN_WALES"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hyperlink" Target="http://antidepaware.co.uk/bridgend-the-antidepressant-factor/" TargetMode="Externa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researchgate.net/publication/315722663_BRIDGEND_'BEBO'_SUICIDES_AND_RITUAL_VIOLENCE_IN_WALES" TargetMode="External"/><Relationship Id="rId7" Type="http://schemas.openxmlformats.org/officeDocument/2006/relationships/hyperlink" Target="https://www.walesonline.co.uk/news/local-news/police-find-womans-body-river-1882719"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psychassessmentblog.wordpress.com/2019/05/22/south-wales-police-chief-alun-morgan-garda-hm-coroner-common-denominator-gross-incompetence/"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endritualabuse.org/wikipedia-blacklisted-four-important-websites/" TargetMode="External"/><Relationship Id="rId3" Type="http://schemas.openxmlformats.org/officeDocument/2006/relationships/image" Target="../media/image32.png"/><Relationship Id="rId7" Type="http://schemas.openxmlformats.org/officeDocument/2006/relationships/hyperlink" Target="https://endritualabuse.org/links-references/"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hyperlink" Target="https://en.wikipedia.org/wiki/List_of_satanic_ritual_abuse_allegations" TargetMode="Externa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https://www.heraldscotland.com/news/25070637.glasgow-paedophile-ring-members-may-spend-rest-lives-jai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deadlinenews.co.uk/2025/01/29/seven-jailed-for-93-years-for-glasgow-child-sex-abuse-ring/"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hyperlink" Target="https://www.deadlinenews.co.uk/2020/12/15/university-of-edinburgh-student-subjected-to-racist-attack/" TargetMode="External"/><Relationship Id="rId5" Type="http://schemas.openxmlformats.org/officeDocument/2006/relationships/hyperlink" Target="https://www.deadlinenews.co.uk/tag/high-court/" TargetMode="External"/><Relationship Id="rId4" Type="http://schemas.openxmlformats.org/officeDocument/2006/relationships/hyperlink" Target="https://www.deadlinenews.co.uk/2021/10/05/vile-nurse-who-plotted-to-sexually-abuse-four-month-old-baby-struck-of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80/09649069.2020.1701941" TargetMode="External"/><Relationship Id="rId7" Type="http://schemas.openxmlformats.org/officeDocument/2006/relationships/hyperlink" Target="https://doi.org/10.4324/9781351048866"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doi.org/10.1177/15248380231195891" TargetMode="External"/><Relationship Id="rId5" Type="http://schemas.openxmlformats.org/officeDocument/2006/relationships/hyperlink" Target="https://doi.org/10.1093/bjc/azac007" TargetMode="External"/><Relationship Id="rId4" Type="http://schemas.openxmlformats.org/officeDocument/2006/relationships/hyperlink" Target="https://scholarship.law.gwu.edu/faculty_publications/1536"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dependent.co.uk/news/uk/crime/glasgow-high-court-dna-evidence-b2439167.html" TargetMode="External"/><Relationship Id="rId7" Type="http://schemas.openxmlformats.org/officeDocument/2006/relationships/hyperlink" Target="https://www.independent.co.uk/topic/glasgow" TargetMode="External"/><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hyperlink" Target="https://www.independent.co.uk/topic/high-court"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hyperlink" Target="https://www.independent.co.uk/news/uk/crime/glasgow-high-court-dna-evidence-b2439167.html" TargetMode="External"/><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hyperlink" Target="https://www.independent.co.uk/news/uk/crime/glasgow-child-abuse-ring-horrors-b2446927.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news.sky.com/story/eleven-on-trial-over-alleged-child-sex-abuse-and-witchcraft-in-glasgow-12955537"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hyperlink" Target="https://news.sky.com/topic/glasgow-6071" TargetMode="Externa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photo/?fbid=1173448096602025&amp;set=a.283509945595849"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hyperlink" Target="https://www.bbc.co.uk/news/uk-scotland-62384842" TargetMode="Externa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hyperlink" Target="https://www.researchgate.net/publication/337001751_The_Legacy_of_Satanist_Ritual_Abuse_SRA_Trauma_Mind_Control_A_C-PTSD_Assessment_Case_Stud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hyperlink" Target="mailto:ichinendaimoku@gmail.com" TargetMode="External"/><Relationship Id="rId4" Type="http://schemas.openxmlformats.org/officeDocument/2006/relationships/hyperlink" Target="https://www.researchgate.net/profile/Rainer-Kurz/publica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www.researchgate.net/publication/315723456_Critical_Reflections_on_the_Role_of_Mental_Health_Professional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researchgate.net/publication/315723456_Critical_Reflections_on_the_Role_of_Mental_Health_Professionals" TargetMode="External"/><Relationship Id="rId4" Type="http://schemas.openxmlformats.org/officeDocument/2006/relationships/hyperlink" Target="https://arsoninformer.files.wordpress.com/2014/09/suspected-arson-murder.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cptsdfoundation.org/2021/04/05/childhood-sexual-abuse-and-complex-post-traumatic-stress-disorder/"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362" y="1722437"/>
            <a:ext cx="9938210" cy="916746"/>
          </a:xfrm>
          <a:prstGeom prst="rect">
            <a:avLst/>
          </a:prstGeom>
          <a:noFill/>
          <a:ln>
            <a:noFill/>
          </a:ln>
        </p:spPr>
        <p:txBody>
          <a:bodyPr wrap="none"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Successful Investigations of Extreme Abuse Cases – </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The Role of Mental Health Professionals in Family Courts</a:t>
            </a:r>
          </a:p>
        </p:txBody>
      </p:sp>
      <p:sp>
        <p:nvSpPr>
          <p:cNvPr id="6" name="TextBox 5"/>
          <p:cNvSpPr txBox="1"/>
          <p:nvPr/>
        </p:nvSpPr>
        <p:spPr>
          <a:xfrm>
            <a:off x="3632267" y="191258"/>
            <a:ext cx="3392400" cy="1015663"/>
          </a:xfrm>
          <a:prstGeom prst="rect">
            <a:avLst/>
          </a:prstGeom>
          <a:noFill/>
        </p:spPr>
        <p:txBody>
          <a:bodyPr wrap="square" rtlCol="0">
            <a:spAutoFit/>
          </a:bodyPr>
          <a:lstStyle/>
          <a:p>
            <a:pPr algn="ctr"/>
            <a:r>
              <a:rPr lang="en-GB" sz="2000" dirty="0">
                <a:solidFill>
                  <a:schemeClr val="bg1">
                    <a:lumMod val="50000"/>
                  </a:schemeClr>
                </a:solidFill>
                <a:latin typeface="Arial" panose="020B0604020202020204" pitchFamily="34" charset="0"/>
              </a:rPr>
              <a:t>2025 Survivorship Conference</a:t>
            </a:r>
          </a:p>
          <a:p>
            <a:pPr algn="ctr"/>
            <a:r>
              <a:rPr lang="en-GB" sz="2000" dirty="0">
                <a:solidFill>
                  <a:schemeClr val="bg1">
                    <a:lumMod val="50000"/>
                  </a:schemeClr>
                </a:solidFill>
                <a:latin typeface="Arial" panose="020B0604020202020204" pitchFamily="34" charset="0"/>
              </a:rPr>
              <a:t>Clinician Day 16</a:t>
            </a:r>
            <a:r>
              <a:rPr lang="en-GB" sz="2000" baseline="30000" dirty="0">
                <a:solidFill>
                  <a:schemeClr val="bg1">
                    <a:lumMod val="50000"/>
                  </a:schemeClr>
                </a:solidFill>
                <a:latin typeface="Arial" panose="020B0604020202020204" pitchFamily="34" charset="0"/>
              </a:rPr>
              <a:t>th</a:t>
            </a:r>
            <a:r>
              <a:rPr lang="en-GB" sz="2000" dirty="0">
                <a:solidFill>
                  <a:schemeClr val="bg1">
                    <a:lumMod val="50000"/>
                  </a:schemeClr>
                </a:solidFill>
                <a:latin typeface="Arial" panose="020B0604020202020204" pitchFamily="34" charset="0"/>
              </a:rPr>
              <a:t> May </a:t>
            </a:r>
          </a:p>
        </p:txBody>
      </p:sp>
      <p:sp>
        <p:nvSpPr>
          <p:cNvPr id="2" name="TextBox 1">
            <a:extLst>
              <a:ext uri="{FF2B5EF4-FFF2-40B4-BE49-F238E27FC236}">
                <a16:creationId xmlns:a16="http://schemas.microsoft.com/office/drawing/2014/main" id="{E66DA50D-5E26-3EF7-2EC1-9AEF058DB0B4}"/>
              </a:ext>
            </a:extLst>
          </p:cNvPr>
          <p:cNvSpPr txBox="1"/>
          <p:nvPr/>
        </p:nvSpPr>
        <p:spPr>
          <a:xfrm>
            <a:off x="0" y="4098260"/>
            <a:ext cx="6107907" cy="272687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100"/>
            </a:pPr>
            <a:r>
              <a:rPr lang="en-US" sz="2000" b="1" dirty="0">
                <a:solidFill>
                  <a:prstClr val="white">
                    <a:lumMod val="50000"/>
                  </a:prstClr>
                </a:solidFill>
                <a:latin typeface="Arial" pitchFamily="18"/>
                <a:ea typeface="Microsoft YaHei" pitchFamily="2"/>
                <a:cs typeface="Mangal" pitchFamily="2"/>
              </a:rPr>
              <a:t>For ‘Thorge’</a:t>
            </a:r>
          </a:p>
          <a:p>
            <a:pPr algn="ctr" defTabSz="727510" fontAlgn="auto" hangingPunct="0">
              <a:spcBef>
                <a:spcPts val="0"/>
              </a:spcBef>
              <a:spcAft>
                <a:spcPts val="0"/>
              </a:spcAft>
              <a:defRPr sz="1100"/>
            </a:pPr>
            <a:endParaRPr lang="en-US" sz="2000" dirty="0">
              <a:solidFill>
                <a:prstClr val="white">
                  <a:lumMod val="50000"/>
                </a:prstClr>
              </a:solidFill>
              <a:latin typeface="Arial" pitchFamily="18"/>
              <a:ea typeface="Microsoft YaHei" pitchFamily="2"/>
              <a:cs typeface="Mangal" pitchFamily="2"/>
            </a:endParaRPr>
          </a:p>
          <a:p>
            <a:pPr algn="ctr" defTabSz="727510" fontAlgn="auto" hangingPunct="0">
              <a:spcBef>
                <a:spcPts val="0"/>
              </a:spcBef>
              <a:spcAft>
                <a:spcPts val="0"/>
              </a:spcAft>
              <a:defRPr sz="1100"/>
            </a:pPr>
            <a:r>
              <a:rPr lang="en-GB" sz="2000" dirty="0">
                <a:solidFill>
                  <a:srgbClr val="7F7F7F"/>
                </a:solidFill>
                <a:latin typeface="Arial" pitchFamily="18"/>
                <a:ea typeface="Microsoft YaHei" pitchFamily="2"/>
                <a:cs typeface="Mangal" pitchFamily="2"/>
              </a:rPr>
              <a:t>The name </a:t>
            </a:r>
            <a:r>
              <a:rPr lang="en-US" sz="2000" dirty="0">
                <a:solidFill>
                  <a:prstClr val="white">
                    <a:lumMod val="50000"/>
                  </a:prstClr>
                </a:solidFill>
                <a:latin typeface="Arial" pitchFamily="18"/>
                <a:ea typeface="Microsoft YaHei" pitchFamily="2"/>
                <a:cs typeface="Mangal" pitchFamily="2"/>
              </a:rPr>
              <a:t>Thorge</a:t>
            </a:r>
            <a:r>
              <a:rPr lang="en-GB" sz="2000" dirty="0">
                <a:solidFill>
                  <a:srgbClr val="7F7F7F"/>
                </a:solidFill>
                <a:latin typeface="Arial" pitchFamily="18"/>
                <a:ea typeface="Microsoft YaHei" pitchFamily="2"/>
                <a:cs typeface="Mangal" pitchFamily="2"/>
              </a:rPr>
              <a:t> has Irish origins and is derived from the Gaelic name Ó </a:t>
            </a:r>
            <a:r>
              <a:rPr lang="en-GB" sz="2000" dirty="0" err="1">
                <a:solidFill>
                  <a:srgbClr val="7F7F7F"/>
                </a:solidFill>
                <a:latin typeface="Arial" pitchFamily="18"/>
                <a:ea typeface="Microsoft YaHei" pitchFamily="2"/>
                <a:cs typeface="Mangal" pitchFamily="2"/>
              </a:rPr>
              <a:t>Tormaigh</a:t>
            </a:r>
            <a:r>
              <a:rPr lang="en-GB" sz="2000" dirty="0">
                <a:solidFill>
                  <a:srgbClr val="7F7F7F"/>
                </a:solidFill>
                <a:latin typeface="Arial" pitchFamily="18"/>
                <a:ea typeface="Microsoft YaHei" pitchFamily="2"/>
                <a:cs typeface="Mangal" pitchFamily="2"/>
              </a:rPr>
              <a:t>, meaning "descendant of </a:t>
            </a:r>
            <a:r>
              <a:rPr lang="en-GB" sz="2000" dirty="0" err="1">
                <a:solidFill>
                  <a:srgbClr val="7F7F7F"/>
                </a:solidFill>
                <a:latin typeface="Arial" pitchFamily="18"/>
                <a:ea typeface="Microsoft YaHei" pitchFamily="2"/>
                <a:cs typeface="Mangal" pitchFamily="2"/>
              </a:rPr>
              <a:t>Tormaigh</a:t>
            </a:r>
            <a:r>
              <a:rPr lang="en-GB" sz="2000" dirty="0">
                <a:solidFill>
                  <a:srgbClr val="7F7F7F"/>
                </a:solidFill>
                <a:latin typeface="Arial" pitchFamily="18"/>
                <a:ea typeface="Microsoft YaHei" pitchFamily="2"/>
                <a:cs typeface="Mangal" pitchFamily="2"/>
              </a:rPr>
              <a:t>". The name </a:t>
            </a:r>
            <a:r>
              <a:rPr lang="en-GB" sz="2000" dirty="0" err="1">
                <a:solidFill>
                  <a:srgbClr val="7F7F7F"/>
                </a:solidFill>
                <a:latin typeface="Arial" pitchFamily="18"/>
                <a:ea typeface="Microsoft YaHei" pitchFamily="2"/>
                <a:cs typeface="Mangal" pitchFamily="2"/>
              </a:rPr>
              <a:t>Tormaigh</a:t>
            </a:r>
            <a:r>
              <a:rPr lang="en-GB" sz="2000" dirty="0">
                <a:solidFill>
                  <a:srgbClr val="7F7F7F"/>
                </a:solidFill>
                <a:latin typeface="Arial" pitchFamily="18"/>
                <a:ea typeface="Microsoft YaHei" pitchFamily="2"/>
                <a:cs typeface="Mangal" pitchFamily="2"/>
              </a:rPr>
              <a:t> itself is believed to come from the word </a:t>
            </a:r>
            <a:r>
              <a:rPr lang="en-GB" sz="2000" dirty="0" err="1">
                <a:solidFill>
                  <a:srgbClr val="7F7F7F"/>
                </a:solidFill>
                <a:latin typeface="Arial" pitchFamily="18"/>
                <a:ea typeface="Microsoft YaHei" pitchFamily="2"/>
                <a:cs typeface="Mangal" pitchFamily="2"/>
              </a:rPr>
              <a:t>tormach</a:t>
            </a:r>
            <a:r>
              <a:rPr lang="en-GB" sz="2000" dirty="0">
                <a:solidFill>
                  <a:srgbClr val="7F7F7F"/>
                </a:solidFill>
                <a:latin typeface="Arial" pitchFamily="18"/>
                <a:ea typeface="Microsoft YaHei" pitchFamily="2"/>
                <a:cs typeface="Mangal" pitchFamily="2"/>
              </a:rPr>
              <a:t>, which means "thunder". This gives the name a strong and powerful connotation, often associated with resilience and authority.</a:t>
            </a:r>
            <a:endParaRPr lang="en-US" sz="2228" dirty="0">
              <a:solidFill>
                <a:srgbClr val="7F7F7F"/>
              </a:solidFill>
              <a:latin typeface="Arial" pitchFamily="18"/>
              <a:ea typeface="Microsoft YaHei" pitchFamily="2"/>
              <a:cs typeface="Mangal" pitchFamily="2"/>
            </a:endParaRPr>
          </a:p>
        </p:txBody>
      </p:sp>
      <p:pic>
        <p:nvPicPr>
          <p:cNvPr id="8" name="Picture 7">
            <a:extLst>
              <a:ext uri="{FF2B5EF4-FFF2-40B4-BE49-F238E27FC236}">
                <a16:creationId xmlns:a16="http://schemas.microsoft.com/office/drawing/2014/main" id="{666662D1-18E0-2F95-25AD-6FC59E497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8906" y="2789236"/>
            <a:ext cx="3675021" cy="4702633"/>
          </a:xfrm>
          <a:prstGeom prst="rect">
            <a:avLst/>
          </a:prstGeom>
        </p:spPr>
      </p:pic>
      <p:sp>
        <p:nvSpPr>
          <p:cNvPr id="12" name="TextBox 11">
            <a:extLst>
              <a:ext uri="{FF2B5EF4-FFF2-40B4-BE49-F238E27FC236}">
                <a16:creationId xmlns:a16="http://schemas.microsoft.com/office/drawing/2014/main" id="{96533172-9209-D977-3D9A-AC4F24FA705F}"/>
              </a:ext>
            </a:extLst>
          </p:cNvPr>
          <p:cNvSpPr txBox="1"/>
          <p:nvPr/>
        </p:nvSpPr>
        <p:spPr>
          <a:xfrm>
            <a:off x="527886" y="6927668"/>
            <a:ext cx="6674086" cy="461665"/>
          </a:xfrm>
          <a:prstGeom prst="rect">
            <a:avLst/>
          </a:prstGeom>
          <a:noFill/>
        </p:spPr>
        <p:txBody>
          <a:bodyPr wrap="square">
            <a:spAutoFit/>
          </a:bodyPr>
          <a:lstStyle/>
          <a:p>
            <a:r>
              <a:rPr lang="en-GB" sz="1200" dirty="0">
                <a:latin typeface="Arial" panose="020B0604020202020204" pitchFamily="34" charset="0"/>
                <a:hlinkClick r:id="rId4"/>
              </a:rPr>
              <a:t>https://www.researchgate.net/profile/Rainer-Kurz/publications</a:t>
            </a:r>
            <a:endParaRPr lang="en-GB" sz="1200" dirty="0">
              <a:latin typeface="Arial" panose="020B0604020202020204" pitchFamily="34" charset="0"/>
            </a:endParaRPr>
          </a:p>
          <a:p>
            <a:endParaRPr lang="en-GB" sz="1200" dirty="0">
              <a:latin typeface="Arial" panose="020B0604020202020204" pitchFamily="34" charset="0"/>
            </a:endParaRPr>
          </a:p>
        </p:txBody>
      </p:sp>
      <p:sp>
        <p:nvSpPr>
          <p:cNvPr id="4" name="TextBox 3">
            <a:extLst>
              <a:ext uri="{FF2B5EF4-FFF2-40B4-BE49-F238E27FC236}">
                <a16:creationId xmlns:a16="http://schemas.microsoft.com/office/drawing/2014/main" id="{FE419680-32AF-693E-C395-33D758057B95}"/>
              </a:ext>
            </a:extLst>
          </p:cNvPr>
          <p:cNvSpPr txBox="1"/>
          <p:nvPr/>
        </p:nvSpPr>
        <p:spPr>
          <a:xfrm>
            <a:off x="88106" y="2859975"/>
            <a:ext cx="6107907" cy="105795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100"/>
            </a:pPr>
            <a:r>
              <a:rPr lang="en-US" sz="2228" dirty="0" err="1">
                <a:solidFill>
                  <a:prstClr val="white">
                    <a:lumMod val="50000"/>
                  </a:prstClr>
                </a:solidFill>
                <a:latin typeface="Arial" pitchFamily="18"/>
                <a:ea typeface="Microsoft YaHei" pitchFamily="2"/>
                <a:cs typeface="Mangal" pitchFamily="2"/>
              </a:rPr>
              <a:t>Dr</a:t>
            </a:r>
            <a:r>
              <a:rPr lang="en-US" sz="2228" dirty="0">
                <a:solidFill>
                  <a:prstClr val="white">
                    <a:lumMod val="50000"/>
                  </a:prstClr>
                </a:solidFill>
                <a:latin typeface="Arial" pitchFamily="18"/>
                <a:ea typeface="Microsoft YaHei" pitchFamily="2"/>
                <a:cs typeface="Mangal" pitchFamily="2"/>
              </a:rPr>
              <a:t> Rainer Hermann </a:t>
            </a:r>
            <a:r>
              <a:rPr lang="en-US" sz="2228" dirty="0" err="1">
                <a:solidFill>
                  <a:prstClr val="white">
                    <a:lumMod val="50000"/>
                  </a:prstClr>
                </a:solidFill>
                <a:latin typeface="Arial" pitchFamily="18"/>
                <a:ea typeface="Microsoft YaHei" pitchFamily="2"/>
                <a:cs typeface="Mangal" pitchFamily="2"/>
              </a:rPr>
              <a:t>Kurz</a:t>
            </a:r>
            <a:r>
              <a:rPr lang="en-US" sz="2228" dirty="0">
                <a:solidFill>
                  <a:prstClr val="white">
                    <a:lumMod val="50000"/>
                  </a:prstClr>
                </a:solidFill>
                <a:latin typeface="Arial" pitchFamily="18"/>
                <a:ea typeface="Microsoft YaHei" pitchFamily="2"/>
                <a:cs typeface="Mangal" pitchFamily="2"/>
              </a:rPr>
              <a:t> </a:t>
            </a:r>
          </a:p>
          <a:p>
            <a:pPr algn="ctr" defTabSz="727510" fontAlgn="auto" hangingPunct="0">
              <a:spcBef>
                <a:spcPts val="0"/>
              </a:spcBef>
              <a:spcAft>
                <a:spcPts val="0"/>
              </a:spcAft>
              <a:defRPr sz="1100"/>
            </a:pPr>
            <a:r>
              <a:rPr lang="en-US" sz="2228" dirty="0" err="1">
                <a:solidFill>
                  <a:prstClr val="white">
                    <a:lumMod val="50000"/>
                  </a:prstClr>
                </a:solidFill>
                <a:latin typeface="Arial" pitchFamily="18"/>
                <a:ea typeface="Microsoft YaHei" pitchFamily="2"/>
                <a:cs typeface="Mangal" pitchFamily="2"/>
              </a:rPr>
              <a:t>C.Psychol</a:t>
            </a:r>
            <a:r>
              <a:rPr lang="en-US" sz="2228" dirty="0">
                <a:solidFill>
                  <a:prstClr val="white">
                    <a:lumMod val="50000"/>
                  </a:prstClr>
                </a:solidFill>
                <a:latin typeface="Arial" pitchFamily="18"/>
                <a:ea typeface="Microsoft YaHei" pitchFamily="2"/>
                <a:cs typeface="Mangal" pitchFamily="2"/>
              </a:rPr>
              <a:t>      </a:t>
            </a:r>
          </a:p>
          <a:p>
            <a:pPr algn="ctr" defTabSz="727510" fontAlgn="auto" hangingPunct="0">
              <a:spcBef>
                <a:spcPts val="0"/>
              </a:spcBef>
              <a:spcAft>
                <a:spcPts val="0"/>
              </a:spcAft>
              <a:defRPr sz="1100"/>
            </a:pPr>
            <a:r>
              <a:rPr lang="en-US" sz="2228" dirty="0">
                <a:solidFill>
                  <a:srgbClr val="7F7F7F"/>
                </a:solidFill>
                <a:latin typeface="Arial" pitchFamily="18"/>
                <a:ea typeface="Microsoft YaHei" pitchFamily="2"/>
                <a:cs typeface="Mangal" pitchFamily="2"/>
                <a:hlinkClick r:id="rId5"/>
              </a:rPr>
              <a:t>ichinendaimoku@gmail.com</a:t>
            </a:r>
            <a:endParaRPr lang="en-US" sz="2228" dirty="0">
              <a:solidFill>
                <a:srgbClr val="7F7F7F"/>
              </a:solidFill>
              <a:latin typeface="Arial" pitchFamily="18"/>
              <a:ea typeface="Microsoft YaHei" pitchFamily="2"/>
              <a:cs typeface="Mangal" pitchFamily="2"/>
            </a:endParaRPr>
          </a:p>
        </p:txBody>
      </p:sp>
    </p:spTree>
    <p:extLst>
      <p:ext uri="{BB962C8B-B14F-4D97-AF65-F5344CB8AC3E}">
        <p14:creationId xmlns:p14="http://schemas.microsoft.com/office/powerpoint/2010/main" val="10762515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66A044-D02D-62F8-E8C0-75E2DEF87209}"/>
              </a:ext>
            </a:extLst>
          </p:cNvPr>
          <p:cNvSpPr txBox="1"/>
          <p:nvPr/>
        </p:nvSpPr>
        <p:spPr>
          <a:xfrm>
            <a:off x="390525" y="363192"/>
            <a:ext cx="9910762" cy="68078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Mother’s Custody Loss &amp;</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 Parental Alienation</a:t>
            </a:r>
          </a:p>
        </p:txBody>
      </p:sp>
      <p:sp>
        <p:nvSpPr>
          <p:cNvPr id="5" name="Rounded Rectangle 21">
            <a:extLst>
              <a:ext uri="{FF2B5EF4-FFF2-40B4-BE49-F238E27FC236}">
                <a16:creationId xmlns:a16="http://schemas.microsoft.com/office/drawing/2014/main" id="{0CDA92DF-5B42-6CDD-FAB7-4C2EE41F8F63}"/>
              </a:ext>
            </a:extLst>
          </p:cNvPr>
          <p:cNvSpPr/>
          <p:nvPr/>
        </p:nvSpPr>
        <p:spPr bwMode="auto">
          <a:xfrm>
            <a:off x="4604059" y="2109879"/>
            <a:ext cx="1344506" cy="9224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9" name="TextBox 8">
            <a:extLst>
              <a:ext uri="{FF2B5EF4-FFF2-40B4-BE49-F238E27FC236}">
                <a16:creationId xmlns:a16="http://schemas.microsoft.com/office/drawing/2014/main" id="{490068A4-85BF-8415-D5E3-D6B413CF1203}"/>
              </a:ext>
            </a:extLst>
          </p:cNvPr>
          <p:cNvSpPr txBox="1"/>
          <p:nvPr/>
        </p:nvSpPr>
        <p:spPr>
          <a:xfrm>
            <a:off x="8774906" y="1821313"/>
            <a:ext cx="1801415" cy="285378"/>
          </a:xfrm>
          <a:prstGeom prst="rect">
            <a:avLst/>
          </a:prstGeom>
          <a:solidFill>
            <a:schemeClr val="bg1"/>
          </a:solidFill>
        </p:spPr>
        <p:txBody>
          <a:bodyPr wrap="square" rtlCol="0">
            <a:spAutoFit/>
          </a:bodyPr>
          <a:lstStyle/>
          <a:p>
            <a:endParaRPr lang="en-GB" dirty="0"/>
          </a:p>
        </p:txBody>
      </p:sp>
      <p:pic>
        <p:nvPicPr>
          <p:cNvPr id="11" name="Picture 10">
            <a:extLst>
              <a:ext uri="{FF2B5EF4-FFF2-40B4-BE49-F238E27FC236}">
                <a16:creationId xmlns:a16="http://schemas.microsoft.com/office/drawing/2014/main" id="{D82F90FF-9968-F9FB-B041-51BFC9B22D80}"/>
              </a:ext>
            </a:extLst>
          </p:cNvPr>
          <p:cNvPicPr>
            <a:picLocks noChangeAspect="1"/>
          </p:cNvPicPr>
          <p:nvPr/>
        </p:nvPicPr>
        <p:blipFill>
          <a:blip r:embed="rId3"/>
          <a:srcRect l="24343" t="27193" r="29332" b="19592"/>
          <a:stretch/>
        </p:blipFill>
        <p:spPr>
          <a:xfrm>
            <a:off x="850106" y="1150076"/>
            <a:ext cx="9357535" cy="6046407"/>
          </a:xfrm>
          <a:prstGeom prst="rect">
            <a:avLst/>
          </a:prstGeom>
        </p:spPr>
      </p:pic>
    </p:spTree>
    <p:extLst>
      <p:ext uri="{BB962C8B-B14F-4D97-AF65-F5344CB8AC3E}">
        <p14:creationId xmlns:p14="http://schemas.microsoft.com/office/powerpoint/2010/main" val="24248255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E44AD-D1D9-B066-C512-962DF40B83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7530EE-BA91-EF9C-82E9-99CE00174D34}"/>
              </a:ext>
            </a:extLst>
          </p:cNvPr>
          <p:cNvSpPr txBox="1"/>
          <p:nvPr/>
        </p:nvSpPr>
        <p:spPr>
          <a:xfrm>
            <a:off x="402012" y="239785"/>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PA Custody Loss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‘Magic Wand’</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&amp; Academic Controversies</a:t>
            </a:r>
          </a:p>
        </p:txBody>
      </p:sp>
      <p:sp>
        <p:nvSpPr>
          <p:cNvPr id="5" name="Rounded Rectangle 21">
            <a:extLst>
              <a:ext uri="{FF2B5EF4-FFF2-40B4-BE49-F238E27FC236}">
                <a16:creationId xmlns:a16="http://schemas.microsoft.com/office/drawing/2014/main" id="{B62CF51B-AD4E-06E5-5FEE-65E08FBAEAAD}"/>
              </a:ext>
            </a:extLst>
          </p:cNvPr>
          <p:cNvSpPr/>
          <p:nvPr/>
        </p:nvSpPr>
        <p:spPr bwMode="auto">
          <a:xfrm>
            <a:off x="4604059" y="2109879"/>
            <a:ext cx="1344506" cy="9224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9" name="TextBox 8">
            <a:extLst>
              <a:ext uri="{FF2B5EF4-FFF2-40B4-BE49-F238E27FC236}">
                <a16:creationId xmlns:a16="http://schemas.microsoft.com/office/drawing/2014/main" id="{FC5E7D45-B46C-8FFD-40DB-1D2593E72690}"/>
              </a:ext>
            </a:extLst>
          </p:cNvPr>
          <p:cNvSpPr txBox="1"/>
          <p:nvPr/>
        </p:nvSpPr>
        <p:spPr>
          <a:xfrm>
            <a:off x="8774906" y="1821313"/>
            <a:ext cx="1801415" cy="285378"/>
          </a:xfrm>
          <a:prstGeom prst="rect">
            <a:avLst/>
          </a:prstGeom>
          <a:solidFill>
            <a:schemeClr val="bg1"/>
          </a:solidFill>
        </p:spPr>
        <p:txBody>
          <a:bodyPr wrap="square" rtlCol="0">
            <a:spAutoFit/>
          </a:bodyPr>
          <a:lstStyle/>
          <a:p>
            <a:endParaRPr lang="en-GB" dirty="0"/>
          </a:p>
        </p:txBody>
      </p:sp>
      <p:pic>
        <p:nvPicPr>
          <p:cNvPr id="7" name="Picture 6">
            <a:extLst>
              <a:ext uri="{FF2B5EF4-FFF2-40B4-BE49-F238E27FC236}">
                <a16:creationId xmlns:a16="http://schemas.microsoft.com/office/drawing/2014/main" id="{C257BD2F-7585-054F-CA39-A25D1CD7E376}"/>
              </a:ext>
            </a:extLst>
          </p:cNvPr>
          <p:cNvPicPr>
            <a:picLocks noChangeAspect="1"/>
          </p:cNvPicPr>
          <p:nvPr/>
        </p:nvPicPr>
        <p:blipFill>
          <a:blip r:embed="rId3"/>
          <a:srcRect l="18642" t="27415" r="20779" b="7487"/>
          <a:stretch/>
        </p:blipFill>
        <p:spPr>
          <a:xfrm>
            <a:off x="532273" y="1165386"/>
            <a:ext cx="9690433" cy="5586251"/>
          </a:xfrm>
          <a:prstGeom prst="rect">
            <a:avLst/>
          </a:prstGeom>
        </p:spPr>
      </p:pic>
    </p:spTree>
    <p:extLst>
      <p:ext uri="{BB962C8B-B14F-4D97-AF65-F5344CB8AC3E}">
        <p14:creationId xmlns:p14="http://schemas.microsoft.com/office/powerpoint/2010/main" val="17326315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DB065B-293F-FE81-0B81-26F795183DF9}"/>
              </a:ext>
            </a:extLst>
          </p:cNvPr>
          <p:cNvSpPr txBox="1"/>
          <p:nvPr/>
        </p:nvSpPr>
        <p:spPr>
          <a:xfrm>
            <a:off x="3707605" y="438423"/>
            <a:ext cx="3276601" cy="385831"/>
          </a:xfrm>
          <a:prstGeom prst="rect">
            <a:avLst/>
          </a:prstGeom>
          <a:noFill/>
          <a:ln>
            <a:noFill/>
          </a:ln>
        </p:spPr>
        <p:txBody>
          <a:bodyPr wrap="square"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Meier (2021)</a:t>
            </a:r>
            <a:endParaRPr lang="en-GB" sz="2800" b="1" dirty="0">
              <a:solidFill>
                <a:schemeClr val="bg1">
                  <a:lumMod val="50000"/>
                </a:schemeClr>
              </a:solidFill>
              <a:latin typeface="Arial" pitchFamily="18"/>
              <a:ea typeface="Microsoft YaHei" pitchFamily="2"/>
              <a:cs typeface="Mangal" pitchFamily="2"/>
            </a:endParaRPr>
          </a:p>
        </p:txBody>
      </p:sp>
      <p:pic>
        <p:nvPicPr>
          <p:cNvPr id="5" name="Picture 4">
            <a:extLst>
              <a:ext uri="{FF2B5EF4-FFF2-40B4-BE49-F238E27FC236}">
                <a16:creationId xmlns:a16="http://schemas.microsoft.com/office/drawing/2014/main" id="{DF47AB4E-9FA4-6808-3D4F-9C13654956CD}"/>
              </a:ext>
            </a:extLst>
          </p:cNvPr>
          <p:cNvPicPr>
            <a:picLocks noChangeAspect="1"/>
          </p:cNvPicPr>
          <p:nvPr/>
        </p:nvPicPr>
        <p:blipFill>
          <a:blip r:embed="rId3"/>
          <a:srcRect l="30757" t="30995" r="34321" b="14523"/>
          <a:stretch/>
        </p:blipFill>
        <p:spPr>
          <a:xfrm>
            <a:off x="240506" y="1341437"/>
            <a:ext cx="4775791" cy="4191000"/>
          </a:xfrm>
          <a:prstGeom prst="rect">
            <a:avLst/>
          </a:prstGeom>
        </p:spPr>
      </p:pic>
      <p:pic>
        <p:nvPicPr>
          <p:cNvPr id="9" name="Picture 8">
            <a:extLst>
              <a:ext uri="{FF2B5EF4-FFF2-40B4-BE49-F238E27FC236}">
                <a16:creationId xmlns:a16="http://schemas.microsoft.com/office/drawing/2014/main" id="{E171895C-44CF-EA82-9E6C-5A8666D57CAC}"/>
              </a:ext>
            </a:extLst>
          </p:cNvPr>
          <p:cNvPicPr>
            <a:picLocks noChangeAspect="1"/>
          </p:cNvPicPr>
          <p:nvPr/>
        </p:nvPicPr>
        <p:blipFill>
          <a:blip r:embed="rId4"/>
          <a:srcRect l="32182" t="22126" r="32895" b="6922"/>
          <a:stretch/>
        </p:blipFill>
        <p:spPr>
          <a:xfrm>
            <a:off x="5326856" y="1341437"/>
            <a:ext cx="5200650" cy="5943600"/>
          </a:xfrm>
          <a:prstGeom prst="rect">
            <a:avLst/>
          </a:prstGeom>
        </p:spPr>
      </p:pic>
      <p:sp>
        <p:nvSpPr>
          <p:cNvPr id="11" name="TextBox 10">
            <a:extLst>
              <a:ext uri="{FF2B5EF4-FFF2-40B4-BE49-F238E27FC236}">
                <a16:creationId xmlns:a16="http://schemas.microsoft.com/office/drawing/2014/main" id="{EABE63DC-462F-90D8-34D4-A58C651A7455}"/>
              </a:ext>
            </a:extLst>
          </p:cNvPr>
          <p:cNvSpPr txBox="1"/>
          <p:nvPr/>
        </p:nvSpPr>
        <p:spPr>
          <a:xfrm>
            <a:off x="172864" y="5784397"/>
            <a:ext cx="5365818" cy="1323439"/>
          </a:xfrm>
          <a:prstGeom prst="rect">
            <a:avLst/>
          </a:prstGeom>
          <a:noFill/>
        </p:spPr>
        <p:txBody>
          <a:bodyPr wrap="square">
            <a:spAutoFit/>
          </a:bodyPr>
          <a:lstStyle/>
          <a:p>
            <a:r>
              <a:rPr lang="en-GB" sz="1600" dirty="0">
                <a:latin typeface="Arial" panose="020B0604020202020204" pitchFamily="34" charset="0"/>
              </a:rPr>
              <a:t>Recommended Citation Meier, Joan S., "Denial of Family Violence in Court: An Empirical Analysis and Path Forward For Family Law" (2021). GW Law Faculty Publications &amp; Other Works. 1536. https://scholarship.law.gwu.edu/faculty_publications/1536</a:t>
            </a:r>
          </a:p>
        </p:txBody>
      </p:sp>
    </p:spTree>
    <p:extLst>
      <p:ext uri="{BB962C8B-B14F-4D97-AF65-F5344CB8AC3E}">
        <p14:creationId xmlns:p14="http://schemas.microsoft.com/office/powerpoint/2010/main" val="264134934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32884-941F-CBAA-5E25-FF1BA21AE7B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194C9C1-E5EA-D64B-A41A-2925C7A7FD45}"/>
              </a:ext>
            </a:extLst>
          </p:cNvPr>
          <p:cNvSpPr txBox="1"/>
          <p:nvPr/>
        </p:nvSpPr>
        <p:spPr>
          <a:xfrm>
            <a:off x="3707605" y="438423"/>
            <a:ext cx="3276601" cy="680784"/>
          </a:xfrm>
          <a:prstGeom prst="rect">
            <a:avLst/>
          </a:prstGeom>
          <a:noFill/>
          <a:ln>
            <a:noFill/>
          </a:ln>
        </p:spPr>
        <p:txBody>
          <a:bodyPr wrap="square"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Meier (2021)</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Pages 67 &amp; 68</a:t>
            </a:r>
            <a:endParaRPr lang="en-GB" sz="2800" b="1" dirty="0">
              <a:solidFill>
                <a:schemeClr val="bg1">
                  <a:lumMod val="50000"/>
                </a:schemeClr>
              </a:solidFill>
              <a:latin typeface="Arial" pitchFamily="18"/>
              <a:ea typeface="Microsoft YaHei" pitchFamily="2"/>
              <a:cs typeface="Mangal" pitchFamily="2"/>
            </a:endParaRPr>
          </a:p>
        </p:txBody>
      </p:sp>
      <p:pic>
        <p:nvPicPr>
          <p:cNvPr id="3" name="Picture 2">
            <a:extLst>
              <a:ext uri="{FF2B5EF4-FFF2-40B4-BE49-F238E27FC236}">
                <a16:creationId xmlns:a16="http://schemas.microsoft.com/office/drawing/2014/main" id="{6BCA4A9F-BF60-D8F0-D1DB-4E609DCB0ADF}"/>
              </a:ext>
            </a:extLst>
          </p:cNvPr>
          <p:cNvPicPr>
            <a:picLocks noChangeAspect="1"/>
          </p:cNvPicPr>
          <p:nvPr/>
        </p:nvPicPr>
        <p:blipFill>
          <a:blip r:embed="rId3"/>
          <a:srcRect l="31470" t="20859" r="35746" b="18325"/>
          <a:stretch/>
        </p:blipFill>
        <p:spPr>
          <a:xfrm>
            <a:off x="0" y="1253852"/>
            <a:ext cx="5268711" cy="5497785"/>
          </a:xfrm>
          <a:prstGeom prst="rect">
            <a:avLst/>
          </a:prstGeom>
        </p:spPr>
      </p:pic>
      <p:pic>
        <p:nvPicPr>
          <p:cNvPr id="6" name="Picture 5">
            <a:extLst>
              <a:ext uri="{FF2B5EF4-FFF2-40B4-BE49-F238E27FC236}">
                <a16:creationId xmlns:a16="http://schemas.microsoft.com/office/drawing/2014/main" id="{D2CF5D47-89C4-988F-380C-E2C19DAD184D}"/>
              </a:ext>
            </a:extLst>
          </p:cNvPr>
          <p:cNvPicPr>
            <a:picLocks noChangeAspect="1"/>
          </p:cNvPicPr>
          <p:nvPr/>
        </p:nvPicPr>
        <p:blipFill>
          <a:blip r:embed="rId4"/>
          <a:srcRect l="33117" t="25927" r="36147" b="44932"/>
          <a:stretch/>
        </p:blipFill>
        <p:spPr>
          <a:xfrm>
            <a:off x="5279203" y="1219501"/>
            <a:ext cx="4943503" cy="2636535"/>
          </a:xfrm>
          <a:prstGeom prst="rect">
            <a:avLst/>
          </a:prstGeom>
        </p:spPr>
      </p:pic>
    </p:spTree>
    <p:extLst>
      <p:ext uri="{BB962C8B-B14F-4D97-AF65-F5344CB8AC3E}">
        <p14:creationId xmlns:p14="http://schemas.microsoft.com/office/powerpoint/2010/main" val="292460313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E546D-FC64-07AF-46FA-C654069134F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C12BEF3-50A4-D2B2-41C0-CFC301425D76}"/>
              </a:ext>
            </a:extLst>
          </p:cNvPr>
          <p:cNvSpPr txBox="1"/>
          <p:nvPr/>
        </p:nvSpPr>
        <p:spPr>
          <a:xfrm>
            <a:off x="3707605" y="325920"/>
            <a:ext cx="3276601" cy="680784"/>
          </a:xfrm>
          <a:prstGeom prst="rect">
            <a:avLst/>
          </a:prstGeom>
          <a:noFill/>
          <a:ln>
            <a:noFill/>
          </a:ln>
        </p:spPr>
        <p:txBody>
          <a:bodyPr wrap="square"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Meier (2021)</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Pages 72 &amp; 73</a:t>
            </a:r>
            <a:endParaRPr lang="en-GB" sz="2800" b="1" dirty="0">
              <a:solidFill>
                <a:schemeClr val="bg1">
                  <a:lumMod val="50000"/>
                </a:schemeClr>
              </a:solidFill>
              <a:latin typeface="Arial" pitchFamily="18"/>
              <a:ea typeface="Microsoft YaHei" pitchFamily="2"/>
              <a:cs typeface="Mangal" pitchFamily="2"/>
            </a:endParaRPr>
          </a:p>
        </p:txBody>
      </p:sp>
      <p:pic>
        <p:nvPicPr>
          <p:cNvPr id="10" name="Picture 9">
            <a:extLst>
              <a:ext uri="{FF2B5EF4-FFF2-40B4-BE49-F238E27FC236}">
                <a16:creationId xmlns:a16="http://schemas.microsoft.com/office/drawing/2014/main" id="{2CD79665-03B9-F6A1-B517-EF12362C2264}"/>
              </a:ext>
            </a:extLst>
          </p:cNvPr>
          <p:cNvPicPr>
            <a:picLocks noChangeAspect="1"/>
          </p:cNvPicPr>
          <p:nvPr/>
        </p:nvPicPr>
        <p:blipFill>
          <a:blip r:embed="rId3"/>
          <a:srcRect l="32183" t="59212" r="35746" b="14524"/>
          <a:stretch/>
        </p:blipFill>
        <p:spPr>
          <a:xfrm>
            <a:off x="1154906" y="3200399"/>
            <a:ext cx="8867153" cy="4084638"/>
          </a:xfrm>
          <a:prstGeom prst="rect">
            <a:avLst/>
          </a:prstGeom>
        </p:spPr>
      </p:pic>
      <p:pic>
        <p:nvPicPr>
          <p:cNvPr id="4" name="Picture 3">
            <a:extLst>
              <a:ext uri="{FF2B5EF4-FFF2-40B4-BE49-F238E27FC236}">
                <a16:creationId xmlns:a16="http://schemas.microsoft.com/office/drawing/2014/main" id="{4CC89055-2BA2-C542-5C2F-C7DFDB8B3D6B}"/>
              </a:ext>
            </a:extLst>
          </p:cNvPr>
          <p:cNvPicPr>
            <a:picLocks noChangeAspect="1"/>
          </p:cNvPicPr>
          <p:nvPr/>
        </p:nvPicPr>
        <p:blipFill>
          <a:blip r:embed="rId4"/>
          <a:srcRect l="31470" t="61403" r="34677" b="25927"/>
          <a:stretch/>
        </p:blipFill>
        <p:spPr>
          <a:xfrm>
            <a:off x="869155" y="1402669"/>
            <a:ext cx="9481787" cy="1996168"/>
          </a:xfrm>
          <a:prstGeom prst="rect">
            <a:avLst/>
          </a:prstGeom>
        </p:spPr>
      </p:pic>
    </p:spTree>
    <p:extLst>
      <p:ext uri="{BB962C8B-B14F-4D97-AF65-F5344CB8AC3E}">
        <p14:creationId xmlns:p14="http://schemas.microsoft.com/office/powerpoint/2010/main" val="399593154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4550" y="2135188"/>
            <a:ext cx="8967788" cy="503237"/>
          </a:xfrm>
          <a:prstGeom prst="rect">
            <a:avLst/>
          </a:prstGeom>
          <a:noFill/>
          <a:ln>
            <a:noFill/>
          </a:ln>
        </p:spPr>
        <p:txBody>
          <a:bodyPr wrap="none"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8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Politics and the Psychology of Abuse and Cover-up</a:t>
            </a:r>
          </a:p>
        </p:txBody>
      </p:sp>
      <p:sp>
        <p:nvSpPr>
          <p:cNvPr id="5" name="TextBox 4"/>
          <p:cNvSpPr txBox="1"/>
          <p:nvPr/>
        </p:nvSpPr>
        <p:spPr>
          <a:xfrm>
            <a:off x="414338" y="3071813"/>
            <a:ext cx="9910762" cy="2155825"/>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100"/>
            </a:pPr>
            <a:r>
              <a:rPr kumimoji="0" lang="en-US" sz="2800" b="0" i="0" u="none" strike="noStrike" kern="1200" cap="none" spc="0" normalizeH="0" baseline="0" noProof="0" dirty="0" err="1">
                <a:ln>
                  <a:noFill/>
                </a:ln>
                <a:solidFill>
                  <a:prstClr val="white">
                    <a:lumMod val="50000"/>
                  </a:prstClr>
                </a:solidFill>
                <a:effectLst/>
                <a:uLnTx/>
                <a:uFillTx/>
                <a:latin typeface="Arial" pitchFamily="18"/>
                <a:ea typeface="Microsoft YaHei" pitchFamily="2"/>
                <a:cs typeface="Mangal" pitchFamily="2"/>
              </a:rPr>
              <a:t>Dr</a:t>
            </a:r>
            <a:r>
              <a:rPr kumimoji="0" lang="en-US" sz="2800" b="0"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 Rainer Hermann </a:t>
            </a:r>
            <a:r>
              <a:rPr kumimoji="0" lang="en-US" sz="2800" b="0" i="0" u="none" strike="noStrike" kern="1200" cap="none" spc="0" normalizeH="0" baseline="0" noProof="0" dirty="0" err="1">
                <a:ln>
                  <a:noFill/>
                </a:ln>
                <a:solidFill>
                  <a:prstClr val="white">
                    <a:lumMod val="50000"/>
                  </a:prstClr>
                </a:solidFill>
                <a:effectLst/>
                <a:uLnTx/>
                <a:uFillTx/>
                <a:latin typeface="Arial" pitchFamily="18"/>
                <a:ea typeface="Microsoft YaHei" pitchFamily="2"/>
                <a:cs typeface="Mangal" pitchFamily="2"/>
              </a:rPr>
              <a:t>Kurz</a:t>
            </a:r>
            <a:r>
              <a:rPr kumimoji="0" lang="en-US" sz="2800" b="0"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 </a:t>
            </a:r>
          </a:p>
          <a:p>
            <a:pPr marL="0" marR="0" lvl="0" indent="0" algn="ctr" defTabSz="914400" rtl="0" eaLnBrk="1" fontAlgn="auto" latinLnBrk="0" hangingPunct="0">
              <a:lnSpc>
                <a:spcPct val="100000"/>
              </a:lnSpc>
              <a:spcBef>
                <a:spcPts val="0"/>
              </a:spcBef>
              <a:spcAft>
                <a:spcPts val="0"/>
              </a:spcAft>
              <a:buClrTx/>
              <a:buSzTx/>
              <a:buFontTx/>
              <a:buNone/>
              <a:tabLst/>
              <a:defRPr sz="1100"/>
            </a:pPr>
            <a:endParaRPr kumimoji="0" lang="en-US" sz="2800" b="0"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a:p>
            <a:pPr marL="0" marR="0" lvl="0" indent="0" algn="ctr" defTabSz="914400" rtl="0" eaLnBrk="1" fontAlgn="auto" latinLnBrk="0" hangingPunct="0">
              <a:lnSpc>
                <a:spcPct val="100000"/>
              </a:lnSpc>
              <a:spcBef>
                <a:spcPts val="0"/>
              </a:spcBef>
              <a:spcAft>
                <a:spcPts val="0"/>
              </a:spcAft>
              <a:buClrTx/>
              <a:buSzTx/>
              <a:buFontTx/>
              <a:buNone/>
              <a:tabLst/>
              <a:defRPr sz="1100"/>
            </a:pPr>
            <a:r>
              <a:rPr kumimoji="0" lang="en-US" sz="2800" b="0" i="0" u="none" strike="noStrike" kern="1200" cap="none" spc="0" normalizeH="0" baseline="0" noProof="0" dirty="0" err="1">
                <a:ln>
                  <a:noFill/>
                </a:ln>
                <a:solidFill>
                  <a:prstClr val="white">
                    <a:lumMod val="50000"/>
                  </a:prstClr>
                </a:solidFill>
                <a:effectLst/>
                <a:uLnTx/>
                <a:uFillTx/>
                <a:latin typeface="Arial" pitchFamily="18"/>
                <a:ea typeface="Microsoft YaHei" pitchFamily="2"/>
                <a:cs typeface="Mangal" pitchFamily="2"/>
              </a:rPr>
              <a:t>C.Psychologist</a:t>
            </a:r>
            <a:r>
              <a:rPr kumimoji="0" lang="en-US" sz="2800" b="0"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      </a:t>
            </a:r>
          </a:p>
          <a:p>
            <a:pPr marL="0" marR="0" lvl="0" indent="0" algn="ctr" defTabSz="914400" rtl="0" eaLnBrk="1" fontAlgn="auto" latinLnBrk="0" hangingPunct="0">
              <a:lnSpc>
                <a:spcPct val="100000"/>
              </a:lnSpc>
              <a:spcBef>
                <a:spcPts val="0"/>
              </a:spcBef>
              <a:spcAft>
                <a:spcPts val="0"/>
              </a:spcAft>
              <a:buClrTx/>
              <a:buSzTx/>
              <a:buFontTx/>
              <a:buNone/>
              <a:tabLst/>
              <a:defRPr sz="1100"/>
            </a:pPr>
            <a:endParaRPr kumimoji="0" lang="en-US" sz="2800" b="0"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a:p>
            <a:pPr marL="0" marR="0" lvl="0" indent="0" algn="ctr" defTabSz="914400" rtl="0" eaLnBrk="1" fontAlgn="auto" latinLnBrk="0" hangingPunct="0">
              <a:lnSpc>
                <a:spcPct val="100000"/>
              </a:lnSpc>
              <a:spcBef>
                <a:spcPts val="0"/>
              </a:spcBef>
              <a:spcAft>
                <a:spcPts val="0"/>
              </a:spcAft>
              <a:buClrTx/>
              <a:buSzTx/>
              <a:buFontTx/>
              <a:buNone/>
              <a:tabLst/>
              <a:defRPr sz="1100"/>
            </a:pPr>
            <a:r>
              <a:rPr kumimoji="0" lang="en-US" sz="2800" b="0"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ichinendaimoku@gmail.com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l="31767" t="23775" r="10342" b="71587"/>
          <a:stretch>
            <a:fillRect/>
          </a:stretch>
        </p:blipFill>
        <p:spPr bwMode="auto">
          <a:xfrm>
            <a:off x="3343275" y="5840413"/>
            <a:ext cx="397033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93306" y="281840"/>
            <a:ext cx="3392400"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The Psychometric Forum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‘Personality and Politics’ Event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http://www.psychometricsforum.org/</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1"/>
          <p:cNvSpPr txBox="1">
            <a:spLocks noChangeArrowheads="1"/>
          </p:cNvSpPr>
          <p:nvPr/>
        </p:nvSpPr>
        <p:spPr bwMode="auto">
          <a:xfrm>
            <a:off x="5790633" y="1570037"/>
            <a:ext cx="4876800" cy="344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110000"/>
              </a:lnSpc>
              <a:defRPr/>
            </a:pPr>
            <a:r>
              <a:rPr lang="en-GB" altLang="en-US" dirty="0">
                <a:solidFill>
                  <a:schemeClr val="bg1">
                    <a:lumMod val="50000"/>
                  </a:schemeClr>
                </a:solidFill>
                <a:latin typeface="Arial" pitchFamily="34" charset="0"/>
              </a:rPr>
              <a:t>The DSM-V definition (American Psychiatric Association, 2013, p. 819) remains identical to the DSM-III (p. 765) and DSM-IV-TR (p.821):</a:t>
            </a:r>
          </a:p>
          <a:p>
            <a:pPr>
              <a:lnSpc>
                <a:spcPct val="110000"/>
              </a:lnSpc>
              <a:defRPr/>
            </a:pPr>
            <a:endParaRPr lang="en-GB" altLang="en-US" dirty="0">
              <a:solidFill>
                <a:schemeClr val="bg1">
                  <a:lumMod val="50000"/>
                </a:schemeClr>
              </a:solidFill>
              <a:latin typeface="Arial" pitchFamily="34" charset="0"/>
            </a:endParaRPr>
          </a:p>
          <a:p>
            <a:pPr>
              <a:lnSpc>
                <a:spcPct val="110000"/>
              </a:lnSpc>
              <a:defRPr/>
            </a:pPr>
            <a:r>
              <a:rPr lang="en-GB" altLang="en-US" b="1" dirty="0">
                <a:solidFill>
                  <a:schemeClr val="bg1">
                    <a:lumMod val="50000"/>
                  </a:schemeClr>
                </a:solidFill>
                <a:latin typeface="Arial" pitchFamily="34" charset="0"/>
              </a:rPr>
              <a:t>delusion</a:t>
            </a:r>
            <a:r>
              <a:rPr lang="en-GB" altLang="en-US" dirty="0">
                <a:solidFill>
                  <a:schemeClr val="bg1">
                    <a:lumMod val="50000"/>
                  </a:schemeClr>
                </a:solidFill>
                <a:latin typeface="Arial" pitchFamily="34" charset="0"/>
              </a:rPr>
              <a:t>  a false belief based on incorrect inference about external reality that is firmly sustained despite what almost everyone beliefs </a:t>
            </a:r>
            <a:r>
              <a:rPr lang="en-GB" altLang="en-US" u="sng" dirty="0">
                <a:solidFill>
                  <a:schemeClr val="bg1">
                    <a:lumMod val="50000"/>
                  </a:schemeClr>
                </a:solidFill>
                <a:latin typeface="Arial" pitchFamily="34" charset="0"/>
              </a:rPr>
              <a:t>and despite what constitutes incontrovertible and obvious proof or evidence to the contrary</a:t>
            </a:r>
            <a:r>
              <a:rPr lang="en-GB" altLang="en-US" dirty="0">
                <a:solidFill>
                  <a:schemeClr val="bg1">
                    <a:lumMod val="50000"/>
                  </a:schemeClr>
                </a:solidFill>
                <a:latin typeface="Arial" pitchFamily="34" charset="0"/>
              </a:rPr>
              <a:t>. </a:t>
            </a:r>
          </a:p>
          <a:p>
            <a:pPr>
              <a:lnSpc>
                <a:spcPct val="110000"/>
              </a:lnSpc>
              <a:defRPr/>
            </a:pPr>
            <a:endParaRPr lang="en-GB" altLang="en-US" dirty="0">
              <a:solidFill>
                <a:schemeClr val="bg1">
                  <a:lumMod val="50000"/>
                </a:schemeClr>
              </a:solidFill>
              <a:latin typeface="Arial" pitchFamily="34" charset="0"/>
            </a:endParaRPr>
          </a:p>
        </p:txBody>
      </p:sp>
      <p:sp>
        <p:nvSpPr>
          <p:cNvPr id="16388" name="TextBox 3"/>
          <p:cNvSpPr txBox="1">
            <a:spLocks noChangeArrowheads="1"/>
          </p:cNvSpPr>
          <p:nvPr/>
        </p:nvSpPr>
        <p:spPr bwMode="auto">
          <a:xfrm>
            <a:off x="405606" y="1341437"/>
            <a:ext cx="5321300" cy="405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110000"/>
              </a:lnSpc>
              <a:defRPr/>
            </a:pPr>
            <a:r>
              <a:rPr lang="en-GB" altLang="en-US" dirty="0">
                <a:solidFill>
                  <a:schemeClr val="bg1">
                    <a:lumMod val="50000"/>
                  </a:schemeClr>
                </a:solidFill>
                <a:latin typeface="Arial" pitchFamily="34" charset="0"/>
              </a:rPr>
              <a:t>A recent UK court custody case quoted ‘Blacks Medical Dictionary’ (</a:t>
            </a:r>
            <a:r>
              <a:rPr lang="en-GB" altLang="en-US" dirty="0" err="1">
                <a:solidFill>
                  <a:schemeClr val="bg1">
                    <a:lumMod val="50000"/>
                  </a:schemeClr>
                </a:solidFill>
                <a:latin typeface="Arial" pitchFamily="34" charset="0"/>
              </a:rPr>
              <a:t>Marcovitch</a:t>
            </a:r>
            <a:r>
              <a:rPr lang="en-GB" altLang="en-US" dirty="0">
                <a:solidFill>
                  <a:schemeClr val="bg1">
                    <a:lumMod val="50000"/>
                  </a:schemeClr>
                </a:solidFill>
                <a:latin typeface="Arial" pitchFamily="34" charset="0"/>
              </a:rPr>
              <a:t>, 2010):</a:t>
            </a:r>
          </a:p>
          <a:p>
            <a:pPr>
              <a:lnSpc>
                <a:spcPct val="110000"/>
              </a:lnSpc>
              <a:defRPr/>
            </a:pPr>
            <a:endParaRPr lang="en-GB" altLang="en-US" dirty="0">
              <a:solidFill>
                <a:schemeClr val="bg1">
                  <a:lumMod val="50000"/>
                </a:schemeClr>
              </a:solidFill>
              <a:latin typeface="Arial" pitchFamily="34" charset="0"/>
            </a:endParaRPr>
          </a:p>
          <a:p>
            <a:pPr>
              <a:lnSpc>
                <a:spcPct val="110000"/>
              </a:lnSpc>
              <a:defRPr/>
            </a:pPr>
            <a:r>
              <a:rPr lang="en-GB" altLang="en-US" b="1" dirty="0">
                <a:solidFill>
                  <a:schemeClr val="bg1">
                    <a:lumMod val="50000"/>
                  </a:schemeClr>
                </a:solidFill>
                <a:latin typeface="Arial" pitchFamily="34" charset="0"/>
              </a:rPr>
              <a:t>‘Delusions</a:t>
            </a:r>
            <a:r>
              <a:rPr lang="en-GB" altLang="en-US" dirty="0">
                <a:solidFill>
                  <a:schemeClr val="bg1">
                    <a:lumMod val="50000"/>
                  </a:schemeClr>
                </a:solidFill>
                <a:latin typeface="Arial" pitchFamily="34" charset="0"/>
              </a:rPr>
              <a:t> An irrational and usually unshakeable belief peculiar to some individual. They fail to respond to reasonable argument and the delusion is often paranoid in character with a belief that a person or persona is/are persecuting them. The existence of a delusion, of such a nature as to seriously influence conduct, is one of the most important signs in reaching a decision to arrange for the compulsory admission of the patient to hospital for observation. (See Mental Illness).’</a:t>
            </a:r>
          </a:p>
        </p:txBody>
      </p:sp>
      <p:sp>
        <p:nvSpPr>
          <p:cNvPr id="6" name="TextBox 5"/>
          <p:cNvSpPr txBox="1"/>
          <p:nvPr/>
        </p:nvSpPr>
        <p:spPr>
          <a:xfrm>
            <a:off x="414338" y="274637"/>
            <a:ext cx="9910762" cy="916746"/>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Delusion</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Definition</a:t>
            </a:r>
          </a:p>
        </p:txBody>
      </p:sp>
      <p:sp>
        <p:nvSpPr>
          <p:cNvPr id="7" name="TextBox 3"/>
          <p:cNvSpPr txBox="1">
            <a:spLocks noChangeArrowheads="1"/>
          </p:cNvSpPr>
          <p:nvPr/>
        </p:nvSpPr>
        <p:spPr bwMode="auto">
          <a:xfrm>
            <a:off x="414338" y="5532437"/>
            <a:ext cx="3026568"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110000"/>
              </a:lnSpc>
              <a:defRPr/>
            </a:pPr>
            <a:r>
              <a:rPr lang="en-GB" altLang="en-US" dirty="0">
                <a:solidFill>
                  <a:schemeClr val="bg1">
                    <a:lumMod val="50000"/>
                  </a:schemeClr>
                </a:solidFill>
                <a:latin typeface="Arial" pitchFamily="34" charset="0"/>
              </a:rPr>
              <a:t>A Google Search on 18/01/2014 did not result in a single entry that quotes the first definition sentence of Black’s Medical Dictionary.</a:t>
            </a:r>
          </a:p>
        </p:txBody>
      </p:sp>
      <p:sp>
        <p:nvSpPr>
          <p:cNvPr id="8" name="TextBox 1"/>
          <p:cNvSpPr txBox="1">
            <a:spLocks noChangeArrowheads="1"/>
          </p:cNvSpPr>
          <p:nvPr/>
        </p:nvSpPr>
        <p:spPr bwMode="auto">
          <a:xfrm>
            <a:off x="5879306" y="5616404"/>
            <a:ext cx="4876800" cy="98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110000"/>
              </a:lnSpc>
              <a:defRPr/>
            </a:pPr>
            <a:r>
              <a:rPr lang="en-GB" altLang="en-US" dirty="0">
                <a:solidFill>
                  <a:schemeClr val="bg1">
                    <a:lumMod val="50000"/>
                  </a:schemeClr>
                </a:solidFill>
                <a:latin typeface="Arial" pitchFamily="34" charset="0"/>
              </a:rPr>
              <a:t>A Google Search on 18/01/2014 brought up 154 entries that quote literally this first DSM Delusion definition sentence.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0980" t="31296" r="5741" b="6448"/>
          <a:stretch/>
        </p:blipFill>
        <p:spPr>
          <a:xfrm>
            <a:off x="3898106" y="5532437"/>
            <a:ext cx="1109578" cy="194479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4338" y="274638"/>
            <a:ext cx="9910762" cy="91598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8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Successful UK</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8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Prosecutions</a:t>
            </a:r>
          </a:p>
        </p:txBody>
      </p:sp>
      <p:sp>
        <p:nvSpPr>
          <p:cNvPr id="4" name="TextBox 3"/>
          <p:cNvSpPr txBox="1"/>
          <p:nvPr/>
        </p:nvSpPr>
        <p:spPr>
          <a:xfrm>
            <a:off x="317500" y="1341438"/>
            <a:ext cx="10136188" cy="5252548"/>
          </a:xfrm>
          <a:prstGeom prst="rect">
            <a:avLst/>
          </a:prstGeom>
          <a:noFill/>
          <a:ln>
            <a:noFill/>
          </a:ln>
        </p:spPr>
        <p:txBody>
          <a:bodyPr lIns="90000" tIns="45000" rIns="90000" bIns="45000" compatLnSpc="0">
            <a:spAutoFit/>
          </a:bodyPr>
          <a:lstStyle/>
          <a:p>
            <a:pPr lvl="0" eaLnBrk="0" hangingPunct="0">
              <a:defRPr/>
            </a:pPr>
            <a:r>
              <a:rPr lang="en-GB" sz="1400" b="1" dirty="0">
                <a:solidFill>
                  <a:prstClr val="white">
                    <a:lumMod val="50000"/>
                  </a:prstClr>
                </a:solidFill>
                <a:latin typeface="Arial" panose="020B0604020202020204" pitchFamily="34" charset="0"/>
              </a:rPr>
              <a:t>1982 Malcolm &amp; Susan Smith and Albert &amp; Carole Hickman, were convicted in Telford, Shropshire for a series of sexual and physical assaults against children during the course of satanic rituals.</a:t>
            </a:r>
          </a:p>
          <a:p>
            <a:pPr lvl="0" eaLnBrk="0" hangingPunct="0">
              <a:defRPr/>
            </a:pPr>
            <a:endPar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endParaRPr>
          </a:p>
          <a:p>
            <a:pPr lvl="0" eaLnBrk="0" hangingPunct="0">
              <a:defRPr/>
            </a:pP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1988 Old Bailey Hazel Paul plus 2 other offenders performed ritual abuse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1989 Nottingham Crown Court, 10 intergenerational family offenders abused 21 children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1989 St Albans Crown Court, Peter </a:t>
            </a:r>
            <a:r>
              <a:rPr kumimoji="0" lang="en-GB" sz="1400" b="1" i="0" u="none" strike="noStrike" kern="1200" cap="none" spc="0" normalizeH="0" baseline="0" noProof="0" dirty="0" err="1">
                <a:ln>
                  <a:noFill/>
                </a:ln>
                <a:solidFill>
                  <a:prstClr val="white">
                    <a:lumMod val="50000"/>
                  </a:prstClr>
                </a:solidFill>
                <a:effectLst/>
                <a:uLnTx/>
                <a:uFillTx/>
                <a:latin typeface="Arial" panose="020B0604020202020204" pitchFamily="34" charset="0"/>
              </a:rPr>
              <a:t>MacKenzie</a:t>
            </a: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 plus one other satanic offender (includes babies being abused and killed)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1990 Worcester Crown Court, Reginald Harris abused two sisters 15 years and younger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1992 Liverpool Crown Court; uncle raped niece three times a week between 10 and 12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1993/93 Manchester Crown Court, Michael </a:t>
            </a:r>
            <a:r>
              <a:rPr kumimoji="0" lang="en-GB" sz="1400" b="1" i="0" u="none" strike="noStrike" kern="1200" cap="none" spc="0" normalizeH="0" baseline="0" noProof="0" dirty="0" err="1">
                <a:ln>
                  <a:noFill/>
                </a:ln>
                <a:solidFill>
                  <a:prstClr val="white">
                    <a:lumMod val="50000"/>
                  </a:prstClr>
                </a:solidFill>
                <a:effectLst/>
                <a:uLnTx/>
                <a:uFillTx/>
                <a:latin typeface="Arial" panose="020B0604020202020204" pitchFamily="34" charset="0"/>
              </a:rPr>
              <a:t>Horgan</a:t>
            </a: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 (mate of Cyril Smith) raped daughter &amp; and stepson and let others rape them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1993 Ealing Old Bailey Case, four family members abused 7 children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1994 Pembrokeshire, Swansea Crown Court, 6 men abused 13 children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1998 A West Country Crown Court, 6 men and 3 women in intergenerational abuse family; case had been reported 30 years earlier but not taken seriously; one dedicated police officer persevered; 300 interviews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2011 </a:t>
            </a:r>
            <a:r>
              <a:rPr kumimoji="0" lang="en-GB" sz="1400" b="1" i="0" u="none" strike="noStrike" kern="1200" cap="none" spc="0" normalizeH="0" baseline="0" noProof="0" dirty="0" err="1">
                <a:ln>
                  <a:noFill/>
                </a:ln>
                <a:solidFill>
                  <a:prstClr val="white">
                    <a:lumMod val="50000"/>
                  </a:prstClr>
                </a:solidFill>
                <a:effectLst/>
                <a:uLnTx/>
                <a:uFillTx/>
                <a:latin typeface="Arial" panose="020B0604020202020204" pitchFamily="34" charset="0"/>
              </a:rPr>
              <a:t>Kidwelly</a:t>
            </a:r>
            <a:r>
              <a:rPr kumimoji="0" lang="en-GB" sz="1400" b="1" i="0" u="none" strike="noStrike" kern="1200" cap="none" spc="0" normalizeH="0" baseline="0" noProof="0" dirty="0">
                <a:ln>
                  <a:noFill/>
                </a:ln>
                <a:solidFill>
                  <a:prstClr val="white">
                    <a:lumMod val="50000"/>
                  </a:prstClr>
                </a:solidFill>
                <a:effectLst/>
                <a:uLnTx/>
                <a:uFillTx/>
                <a:latin typeface="Arial" panose="020B0604020202020204" pitchFamily="34" charset="0"/>
              </a:rPr>
              <a:t>, Swansea Crown Court, Colin and Elaine Batley and two other women</a:t>
            </a:r>
          </a:p>
        </p:txBody>
      </p:sp>
      <p:sp>
        <p:nvSpPr>
          <p:cNvPr id="10" name="TextBox 9">
            <a:extLst>
              <a:ext uri="{FF2B5EF4-FFF2-40B4-BE49-F238E27FC236}">
                <a16:creationId xmlns:a16="http://schemas.microsoft.com/office/drawing/2014/main" id="{28B1EDAD-4C71-D7F0-F8D8-F8436128AE40}"/>
              </a:ext>
            </a:extLst>
          </p:cNvPr>
          <p:cNvSpPr txBox="1"/>
          <p:nvPr/>
        </p:nvSpPr>
        <p:spPr>
          <a:xfrm>
            <a:off x="317500" y="7062673"/>
            <a:ext cx="5380892" cy="307777"/>
          </a:xfrm>
          <a:prstGeom prst="rect">
            <a:avLst/>
          </a:prstGeom>
          <a:noFill/>
        </p:spPr>
        <p:txBody>
          <a:bodyPr wrap="square">
            <a:spAutoFit/>
          </a:bodyPr>
          <a:lstStyle/>
          <a:p>
            <a:r>
              <a:rPr lang="en-GB" sz="1400" dirty="0">
                <a:latin typeface="Arial" panose="020B0604020202020204" pitchFamily="34" charset="0"/>
                <a:hlinkClick r:id="rId3"/>
              </a:rPr>
              <a:t>https://casra.org.uk/prosecuted-cases/</a:t>
            </a:r>
            <a:r>
              <a:rPr lang="en-GB" sz="1400" dirty="0">
                <a:latin typeface="Arial" panose="020B0604020202020204" pitchFamily="34" charset="0"/>
              </a:rPr>
              <a:t> </a:t>
            </a:r>
          </a:p>
        </p:txBody>
      </p:sp>
      <p:sp>
        <p:nvSpPr>
          <p:cNvPr id="12" name="TextBox 11">
            <a:extLst>
              <a:ext uri="{FF2B5EF4-FFF2-40B4-BE49-F238E27FC236}">
                <a16:creationId xmlns:a16="http://schemas.microsoft.com/office/drawing/2014/main" id="{89B225B6-7E83-D4D1-B012-C190A0EC8295}"/>
              </a:ext>
            </a:extLst>
          </p:cNvPr>
          <p:cNvSpPr txBox="1"/>
          <p:nvPr/>
        </p:nvSpPr>
        <p:spPr>
          <a:xfrm>
            <a:off x="316706" y="6751637"/>
            <a:ext cx="10570368" cy="307777"/>
          </a:xfrm>
          <a:prstGeom prst="rect">
            <a:avLst/>
          </a:prstGeom>
          <a:noFill/>
        </p:spPr>
        <p:txBody>
          <a:bodyPr wrap="square">
            <a:spAutoFit/>
          </a:bodyPr>
          <a:lstStyle/>
          <a:p>
            <a:r>
              <a:rPr lang="en-GB" sz="1400" dirty="0">
                <a:latin typeface="Arial" panose="020B0604020202020204" pitchFamily="34" charset="0"/>
                <a:hlinkClick r:id="rId4"/>
              </a:rPr>
              <a:t>https://www.researchgate.net/publication/279993748_Politics_and_the_Psychology_of_Abuse_and_Cover-up</a:t>
            </a:r>
            <a:r>
              <a:rPr lang="en-GB" sz="1400" dirty="0">
                <a:latin typeface="Arial" panose="020B0604020202020204" pitchFamily="34" charset="0"/>
              </a:rPr>
              <a:t>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66A044-D02D-62F8-E8C0-75E2DEF87209}"/>
              </a:ext>
            </a:extLst>
          </p:cNvPr>
          <p:cNvSpPr txBox="1"/>
          <p:nvPr/>
        </p:nvSpPr>
        <p:spPr>
          <a:xfrm>
            <a:off x="390524" y="292143"/>
            <a:ext cx="9910762" cy="82069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b="1" dirty="0">
                <a:solidFill>
                  <a:schemeClr val="bg1">
                    <a:lumMod val="50000"/>
                  </a:schemeClr>
                </a:solidFill>
                <a:latin typeface="Arial" pitchFamily="18"/>
                <a:ea typeface="Microsoft YaHei" pitchFamily="2"/>
                <a:cs typeface="Mangal" pitchFamily="2"/>
              </a:rPr>
              <a:t>Review of Kurz (2015) TPF Paper</a:t>
            </a:r>
          </a:p>
          <a:p>
            <a:pPr algn="ctr" fontAlgn="auto" hangingPunct="0">
              <a:spcBef>
                <a:spcPts val="0"/>
              </a:spcBef>
              <a:spcAft>
                <a:spcPts val="0"/>
              </a:spcAft>
              <a:defRPr sz="1650"/>
            </a:pPr>
            <a:r>
              <a:rPr lang="en-GB" b="1" dirty="0">
                <a:solidFill>
                  <a:schemeClr val="bg1">
                    <a:lumMod val="50000"/>
                  </a:schemeClr>
                </a:solidFill>
                <a:latin typeface="Arial" pitchFamily="18"/>
                <a:ea typeface="Microsoft YaHei" pitchFamily="2"/>
                <a:cs typeface="Mangal" pitchFamily="2"/>
              </a:rPr>
              <a:t>‘Politics and the Psychology </a:t>
            </a:r>
          </a:p>
          <a:p>
            <a:pPr algn="ctr" fontAlgn="auto" hangingPunct="0">
              <a:spcBef>
                <a:spcPts val="0"/>
              </a:spcBef>
              <a:spcAft>
                <a:spcPts val="0"/>
              </a:spcAft>
              <a:defRPr sz="1650"/>
            </a:pPr>
            <a:r>
              <a:rPr lang="en-GB" b="1" dirty="0">
                <a:solidFill>
                  <a:schemeClr val="bg1">
                    <a:lumMod val="50000"/>
                  </a:schemeClr>
                </a:solidFill>
                <a:latin typeface="Arial" pitchFamily="18"/>
                <a:ea typeface="Microsoft YaHei" pitchFamily="2"/>
                <a:cs typeface="Mangal" pitchFamily="2"/>
              </a:rPr>
              <a:t>of Abuse and Cover-up’</a:t>
            </a:r>
          </a:p>
        </p:txBody>
      </p:sp>
      <p:sp>
        <p:nvSpPr>
          <p:cNvPr id="23" name="TextBox 22">
            <a:extLst>
              <a:ext uri="{FF2B5EF4-FFF2-40B4-BE49-F238E27FC236}">
                <a16:creationId xmlns:a16="http://schemas.microsoft.com/office/drawing/2014/main" id="{27AE49FA-B67E-4E54-8B01-54DB0337D0AC}"/>
              </a:ext>
            </a:extLst>
          </p:cNvPr>
          <p:cNvSpPr txBox="1"/>
          <p:nvPr/>
        </p:nvSpPr>
        <p:spPr>
          <a:xfrm>
            <a:off x="509585" y="1265237"/>
            <a:ext cx="9791701" cy="6001643"/>
          </a:xfrm>
          <a:prstGeom prst="rect">
            <a:avLst/>
          </a:prstGeom>
          <a:noFill/>
        </p:spPr>
        <p:txBody>
          <a:bodyPr wrap="square">
            <a:spAutoFit/>
          </a:bodyPr>
          <a:lstStyle/>
          <a:p>
            <a:r>
              <a:rPr lang="en-GB" sz="1200" dirty="0"/>
              <a:t>If the title of this presentation didn’t capture attention, the enthusiasm and passion from Rainer Kurz certainly did. This fascinating presentation asked prominent, poignant questions such as “how cover ups such as the Jimmy Savile case are possible?” Rainer illustrated a comparison of the use of psychometrics within the workplace, which is highly visible and guided by best practice, with the use of psychometrics within clinical and forensic settings where life-altering decisions are made in secrecy – sometimes with little regard for ethics of test use. By presenting research mapping personality factors to competency frameworks, an approach many of us are familiar with, Rainer illustrated how the underpinning competencies for many jobs share great similarities and it is the nuances and language which vary. This was highlighted through the discussion of the fascinating work by Silvester (2012) which describes the recruitment process for politician candidates and the mapping of conservative and liberal democrat competencies. For two parties who appear to have very different values and such contrasting opinions the similarities of the requirements for MP candidates were remarkably similar. The presentation went on to reflect upon the use of profiles which claim to assesses ‘derailment traits’ which can lead to ‘labelling’ and using terms which begin encroaching into clinical territory without the full understanding of their descriptions. Rainer prefers the terminology of ‘overextension risks’ which mandates judicious exploration of actual behaviours in the light of environmental pressures and opportunities. Rainer brought home the fact that proper use of psychometric assessments for forensic and clinical settings is vital through a case study of a lady who had her child taken away from her on the basis of a psychometric assessment. She had experienced early trauma as a child which led to somatoform dissociation. The results of occupational tools did not identity anything as being particularly problematic. However, results on the Millon Clinical Multiaxial Inventory questionnaire, a very widely used clinical personality test 2nd only to the well-established MMPI, appeared to signal problematic ‘traits’ – just as intended by those who stood to gain from a negative diagnosis (i.e. abusers). For example, positively phrased questions on the narcissistic scale seem to indicate narcissism while negatively scored questions actually indicate absence of depression. The disturbing logic of this test seems to be that anyone who is not depressed or anxious MUST be narcissistic. There appears to be lower content validity for the reverse scored items of the scale as they appear to be similar to those on other assessments which measure emotional stability – a highly socially desirable trait - rather than narcissism. Occupational assessments are used to identify strengths, include tentative phrasing and are typically interpreted with an appreciation of the influence of contextual factors and the error of measurement. However, the computer-based test interpretation (CBTI) reporting for the MCMI clinical personality test tends to be riddled with toxic, hostile and dangerous language which focuses on finding weaknesses. The issue becomes even more pressing when we consider the recommended use of such tools. Despite being designed for development purposes this tool is being used to guide critical decisions in forensic settings and the consequences of over-interpretation can be extreme. Rainer illustrated this by saying 10,000 children a year are put into forced adoption – up to 85% unnecessarily – often due to vague ‘psychological issues’ that their parents ostensibly have. Rainer’s main point was that manipulative people can play the system, and psychologists do not see through the scheming (or are too afraid to confront dangerous abusers) so that victims and witnesses of offences end up being persecuted within family courts due to misinterpretation and over reliance on results of poorly constructed and interpreted assessments. He went on to discuss the impact of false memories. It is thought that because of the media, financing and the denial culture it had become very difficult for people to come forward to discuss abuse which resulted in reluctance to investigate and prosecute cases in recent times. The culture is now changing with abuse reports being taken more seriously and investigations taking place. To avoid scandals like the Jimmy Savile case all test users to be ‘switched on’ and adhere to guidelines around testing. We all need to dismantle the ‘discourse of disbelieve’ culture that makes it so difficult for abuse to be identified and discussed. This thought provoking presentation really highlighted the need to reflect on test use and the interpretation of results from assessments.</a:t>
            </a:r>
          </a:p>
        </p:txBody>
      </p:sp>
      <p:sp>
        <p:nvSpPr>
          <p:cNvPr id="25" name="TextBox 24">
            <a:extLst>
              <a:ext uri="{FF2B5EF4-FFF2-40B4-BE49-F238E27FC236}">
                <a16:creationId xmlns:a16="http://schemas.microsoft.com/office/drawing/2014/main" id="{87B00D98-B9A9-0D62-0F8E-49BE499E9E88}"/>
              </a:ext>
            </a:extLst>
          </p:cNvPr>
          <p:cNvSpPr txBox="1"/>
          <p:nvPr/>
        </p:nvSpPr>
        <p:spPr>
          <a:xfrm>
            <a:off x="524003" y="7249555"/>
            <a:ext cx="9073844" cy="246221"/>
          </a:xfrm>
          <a:prstGeom prst="rect">
            <a:avLst/>
          </a:prstGeom>
          <a:noFill/>
        </p:spPr>
        <p:txBody>
          <a:bodyPr wrap="square">
            <a:spAutoFit/>
          </a:bodyPr>
          <a:lstStyle/>
          <a:p>
            <a:r>
              <a:rPr lang="en-GB" sz="1000" dirty="0"/>
              <a:t>https://www.researchgate.net/publication/279993748_Politics_and_the_Psychology_of_Abuse_and_Cover-up</a:t>
            </a:r>
          </a:p>
        </p:txBody>
      </p:sp>
    </p:spTree>
    <p:extLst>
      <p:ext uri="{BB962C8B-B14F-4D97-AF65-F5344CB8AC3E}">
        <p14:creationId xmlns:p14="http://schemas.microsoft.com/office/powerpoint/2010/main" val="419019374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2113" y="274637"/>
            <a:ext cx="9910762" cy="7986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400" b="1"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itchFamily="34" charset="0"/>
              </a:rPr>
              <a:t>Kidwelly</a:t>
            </a:r>
            <a:r>
              <a:rPr kumimoji="0" lang="en-GB"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(Wales)</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4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Colin &amp; Elaine Batley</a:t>
            </a:r>
          </a:p>
        </p:txBody>
      </p:sp>
      <p:pic>
        <p:nvPicPr>
          <p:cNvPr id="11" name="Picture 10"/>
          <p:cNvPicPr/>
          <p:nvPr/>
        </p:nvPicPr>
        <p:blipFill rotWithShape="1">
          <a:blip r:embed="rId3">
            <a:extLst>
              <a:ext uri="{28A0092B-C50C-407E-A947-70E740481C1C}">
                <a14:useLocalDpi xmlns:a14="http://schemas.microsoft.com/office/drawing/2010/main" val="0"/>
              </a:ext>
            </a:extLst>
          </a:blip>
          <a:srcRect l="23077" t="11664" r="41731" b="22479"/>
          <a:stretch/>
        </p:blipFill>
        <p:spPr bwMode="auto">
          <a:xfrm>
            <a:off x="279400" y="1267582"/>
            <a:ext cx="5340350" cy="6246055"/>
          </a:xfrm>
          <a:prstGeom prst="rect">
            <a:avLst/>
          </a:prstGeom>
          <a:noFill/>
          <a:ln>
            <a:noFill/>
          </a:ln>
          <a:effectLst/>
        </p:spPr>
      </p:pic>
      <p:sp>
        <p:nvSpPr>
          <p:cNvPr id="2" name="TextBox 1"/>
          <p:cNvSpPr txBox="1"/>
          <p:nvPr/>
        </p:nvSpPr>
        <p:spPr>
          <a:xfrm>
            <a:off x="5423694" y="1191383"/>
            <a:ext cx="1293812"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13" name="TextBox 12"/>
          <p:cNvSpPr txBox="1"/>
          <p:nvPr/>
        </p:nvSpPr>
        <p:spPr>
          <a:xfrm>
            <a:off x="5422106" y="1429305"/>
            <a:ext cx="1293812"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6" name="TextBox 5"/>
          <p:cNvSpPr txBox="1"/>
          <p:nvPr/>
        </p:nvSpPr>
        <p:spPr>
          <a:xfrm>
            <a:off x="5619750" y="1417637"/>
            <a:ext cx="4833938" cy="5753968"/>
          </a:xfrm>
          <a:prstGeom prst="rect">
            <a:avLst/>
          </a:prstGeom>
          <a:noFill/>
          <a:ln>
            <a:noFill/>
          </a:ln>
        </p:spPr>
        <p:txBody>
          <a:bodyPr wrap="square" lIns="90000" tIns="45000" rIns="90000" bIns="45000" compatLnSpc="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Imagine the shock then at news of an occultist group operating behind the doors of seemingly normal new-build houses. Shock, the locals say, is something of an understatement.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As residents went about their daily life, they could not have imagined that Colin Batley, described as an "evil paedophile", was running a satanic sex cult from his home.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The self-styled high priest of the group, headed a paedophile ring run like a "quasi-religion".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Cult ringleader Colin Batley Colin Batley has been told he faces a lengthy prison sentence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One victim, who was repeatedly abused by Batley, told how he treated women like slaves. Batley would wear a hood to abuse his victims.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Once in their grasp, he would call the children to his service by clicking his fingers.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Batley and three other members of the cult were found guilty of more than 40 sexual offences against children and young adults.</a:t>
            </a:r>
            <a:endParaRPr kumimoji="0" lang="en-GB" sz="1600"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313216301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72D6DF-A3C3-94A9-A684-37E1FA8E84B3}"/>
              </a:ext>
            </a:extLst>
          </p:cNvPr>
          <p:cNvSpPr txBox="1"/>
          <p:nvPr/>
        </p:nvSpPr>
        <p:spPr>
          <a:xfrm>
            <a:off x="3614047" y="515413"/>
            <a:ext cx="3337652" cy="36725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Abstract</a:t>
            </a:r>
          </a:p>
        </p:txBody>
      </p:sp>
      <p:sp>
        <p:nvSpPr>
          <p:cNvPr id="4" name="TextBox 3">
            <a:extLst>
              <a:ext uri="{FF2B5EF4-FFF2-40B4-BE49-F238E27FC236}">
                <a16:creationId xmlns:a16="http://schemas.microsoft.com/office/drawing/2014/main" id="{0DD93C8C-17AD-C73F-9C49-53A121F1BF86}"/>
              </a:ext>
            </a:extLst>
          </p:cNvPr>
          <p:cNvSpPr txBox="1"/>
          <p:nvPr/>
        </p:nvSpPr>
        <p:spPr>
          <a:xfrm>
            <a:off x="277505" y="1189037"/>
            <a:ext cx="10010739" cy="6586418"/>
          </a:xfrm>
          <a:prstGeom prst="rect">
            <a:avLst/>
          </a:prstGeom>
          <a:noFill/>
        </p:spPr>
        <p:txBody>
          <a:bodyPr wrap="square">
            <a:spAutoFit/>
          </a:bodyPr>
          <a:lstStyle/>
          <a:p>
            <a:pPr algn="ctr" defTabSz="801929">
              <a:spcBef>
                <a:spcPts val="0"/>
              </a:spcBef>
              <a:spcAft>
                <a:spcPts val="0"/>
              </a:spcAft>
            </a:pPr>
            <a:r>
              <a:rPr lang="en-GB" sz="1600" b="1" dirty="0">
                <a:solidFill>
                  <a:srgbClr val="373737"/>
                </a:solidFill>
                <a:latin typeface="Arial" panose="020B0604020202020204" pitchFamily="34" charset="0"/>
              </a:rPr>
              <a:t>Successful Investigations of Extreme Abuse Cases – </a:t>
            </a:r>
          </a:p>
          <a:p>
            <a:pPr algn="ctr" defTabSz="801929">
              <a:spcBef>
                <a:spcPts val="0"/>
              </a:spcBef>
              <a:spcAft>
                <a:spcPts val="0"/>
              </a:spcAft>
            </a:pPr>
            <a:r>
              <a:rPr lang="en-GB" sz="1600" b="1" dirty="0">
                <a:solidFill>
                  <a:srgbClr val="373737"/>
                </a:solidFill>
                <a:latin typeface="Arial" panose="020B0604020202020204" pitchFamily="34" charset="0"/>
              </a:rPr>
              <a:t>The Role of Mental Health Professionals in Family Courts</a:t>
            </a:r>
          </a:p>
          <a:p>
            <a:pPr algn="ctr" defTabSz="801929">
              <a:spcBef>
                <a:spcPts val="0"/>
              </a:spcBef>
              <a:spcAft>
                <a:spcPts val="0"/>
              </a:spcAft>
            </a:pPr>
            <a:r>
              <a:rPr lang="en-GB" sz="1600" dirty="0">
                <a:solidFill>
                  <a:srgbClr val="373737"/>
                </a:solidFill>
                <a:latin typeface="Arial" panose="020B0604020202020204" pitchFamily="34" charset="0"/>
              </a:rPr>
              <a:t>Dr. Rainer Hermann Kurz, London</a:t>
            </a:r>
          </a:p>
          <a:p>
            <a:pPr defTabSz="801929">
              <a:spcBef>
                <a:spcPts val="0"/>
              </a:spcBef>
              <a:spcAft>
                <a:spcPts val="0"/>
              </a:spcAft>
            </a:pPr>
            <a:endParaRPr lang="en-GB" sz="800" dirty="0">
              <a:solidFill>
                <a:srgbClr val="373737"/>
              </a:solidFill>
              <a:latin typeface="Arial" panose="020B0604020202020204" pitchFamily="34" charset="0"/>
            </a:endParaRPr>
          </a:p>
          <a:p>
            <a:pPr defTabSz="801929">
              <a:spcBef>
                <a:spcPts val="0"/>
              </a:spcBef>
              <a:spcAft>
                <a:spcPts val="0"/>
              </a:spcAft>
            </a:pPr>
            <a:r>
              <a:rPr lang="en-GB" sz="1400" dirty="0">
                <a:solidFill>
                  <a:srgbClr val="373737"/>
                </a:solidFill>
                <a:latin typeface="Arial" panose="020B0604020202020204" pitchFamily="34" charset="0"/>
              </a:rPr>
              <a:t>A recent study (Meier, 2020) trawled from electronic records the outcomes of US child custody cases involving allegations of abuse and ‘parental alienation’. It showed how discredited theories, bias and lack of understanding of abuse can lead to unsafe judgements. These issues appear to be magnified when it comes to allegations of extreme child sexual abuse.   </a:t>
            </a:r>
          </a:p>
          <a:p>
            <a:pPr defTabSz="801929">
              <a:spcBef>
                <a:spcPts val="0"/>
              </a:spcBef>
              <a:spcAft>
                <a:spcPts val="0"/>
              </a:spcAft>
            </a:pPr>
            <a:r>
              <a:rPr lang="en-GB" sz="1400" dirty="0">
                <a:solidFill>
                  <a:srgbClr val="373737"/>
                </a:solidFill>
                <a:latin typeface="Arial" panose="020B0604020202020204" pitchFamily="34" charset="0"/>
              </a:rPr>
              <a:t>Salter &amp; Woodlock (2023) advocate for strategic forms of knowledge production in which ignorance features as a provocation towards information-seeking rather than as a defence mechanism against intolerable realities when it comes to organized abuse, in which multiple adults sexually abuse multiple children. This presentation reviews successful prosecutions of Extreme Abuse Cases that are in the public domain as well as three case studies.</a:t>
            </a:r>
          </a:p>
          <a:p>
            <a:pPr defTabSz="801929">
              <a:spcBef>
                <a:spcPts val="0"/>
              </a:spcBef>
              <a:spcAft>
                <a:spcPts val="0"/>
              </a:spcAft>
            </a:pPr>
            <a:endParaRPr lang="en-GB" sz="1400" dirty="0">
              <a:solidFill>
                <a:srgbClr val="373737"/>
              </a:solidFill>
              <a:latin typeface="Arial" panose="020B0604020202020204" pitchFamily="34" charset="0"/>
            </a:endParaRPr>
          </a:p>
          <a:p>
            <a:pPr defTabSz="801929">
              <a:spcBef>
                <a:spcPts val="0"/>
              </a:spcBef>
              <a:spcAft>
                <a:spcPts val="0"/>
              </a:spcAft>
            </a:pPr>
            <a:r>
              <a:rPr lang="en-GB" sz="1400" dirty="0">
                <a:solidFill>
                  <a:srgbClr val="373737"/>
                </a:solidFill>
                <a:latin typeface="Arial" panose="020B0604020202020204" pitchFamily="34" charset="0"/>
              </a:rPr>
              <a:t>In the first case study, a mother permanently lost custody of her toddler boy as four Court Appointed Experts claimed that she was delusional about a, having delivered as a young teenager a baby that succeeded from incestuous rape and ‘disappeared’ and b, witnessed a sexual assault on her toddler boy by a ‘stalker’. Extracts of ‘expert’ reports are compared to privately commissioned reports from half a dozen specialists that found no reason to disbelieve the mother’s account and explained her ‘information processing issues’ as somatoform dissociation symptoms. </a:t>
            </a:r>
          </a:p>
          <a:p>
            <a:pPr defTabSz="801929">
              <a:spcBef>
                <a:spcPts val="0"/>
              </a:spcBef>
              <a:spcAft>
                <a:spcPts val="0"/>
              </a:spcAft>
            </a:pPr>
            <a:endParaRPr lang="en-GB" sz="1400" dirty="0">
              <a:solidFill>
                <a:srgbClr val="373737"/>
              </a:solidFill>
              <a:latin typeface="Arial" panose="020B0604020202020204" pitchFamily="34" charset="0"/>
            </a:endParaRPr>
          </a:p>
          <a:p>
            <a:pPr defTabSz="801929">
              <a:spcBef>
                <a:spcPts val="0"/>
              </a:spcBef>
              <a:spcAft>
                <a:spcPts val="0"/>
              </a:spcAft>
            </a:pPr>
            <a:r>
              <a:rPr lang="en-GB" sz="1400" dirty="0">
                <a:solidFill>
                  <a:srgbClr val="373737"/>
                </a:solidFill>
                <a:latin typeface="Arial" panose="020B0604020202020204" pitchFamily="34" charset="0"/>
              </a:rPr>
              <a:t>In the second case study, extracts of an extreme abuse survivor’s ‘CV’ are used to illustrate ‘unbelievable’ traumas, psychiatric impact and healing over five decades.</a:t>
            </a:r>
          </a:p>
          <a:p>
            <a:pPr defTabSz="801929">
              <a:spcBef>
                <a:spcPts val="0"/>
              </a:spcBef>
              <a:spcAft>
                <a:spcPts val="0"/>
              </a:spcAft>
            </a:pPr>
            <a:endParaRPr lang="en-GB" sz="1400" dirty="0">
              <a:solidFill>
                <a:srgbClr val="373737"/>
              </a:solidFill>
              <a:latin typeface="Arial" panose="020B0604020202020204" pitchFamily="34" charset="0"/>
            </a:endParaRPr>
          </a:p>
          <a:p>
            <a:pPr defTabSz="801929">
              <a:spcBef>
                <a:spcPts val="0"/>
              </a:spcBef>
              <a:spcAft>
                <a:spcPts val="0"/>
              </a:spcAft>
            </a:pPr>
            <a:r>
              <a:rPr lang="en-GB" sz="1400" dirty="0">
                <a:solidFill>
                  <a:srgbClr val="373737"/>
                </a:solidFill>
                <a:latin typeface="Arial" panose="020B0604020202020204" pitchFamily="34" charset="0"/>
              </a:rPr>
              <a:t>In the third case study, a mother lost custody of her daughter who aged 12 disclosed ‘organized abuse’ including CSAM production (Salter &amp; Wong, 2024). Police, social services, mental health professionals and the judge perpetuated a relentless ‘Discourse of Disbelief’ and fell for classic ‘gaslighting’ ruses. Medical records and psychological symptoms (Silberg, 2021) consistent with Chronic Child Sexual Abuse and objective forensic opportunities were ignored.</a:t>
            </a:r>
          </a:p>
          <a:p>
            <a:pPr defTabSz="801929">
              <a:spcBef>
                <a:spcPts val="0"/>
              </a:spcBef>
              <a:spcAft>
                <a:spcPts val="0"/>
              </a:spcAft>
            </a:pPr>
            <a:endParaRPr lang="en-GB" sz="1400" dirty="0">
              <a:solidFill>
                <a:srgbClr val="373737"/>
              </a:solidFill>
              <a:latin typeface="Arial" panose="020B0604020202020204" pitchFamily="34" charset="0"/>
            </a:endParaRPr>
          </a:p>
          <a:p>
            <a:pPr defTabSz="801929">
              <a:spcBef>
                <a:spcPts val="0"/>
              </a:spcBef>
              <a:spcAft>
                <a:spcPts val="0"/>
              </a:spcAft>
            </a:pPr>
            <a:r>
              <a:rPr lang="en-GB" sz="1400" dirty="0">
                <a:solidFill>
                  <a:srgbClr val="373737"/>
                </a:solidFill>
                <a:latin typeface="Arial" panose="020B0604020202020204" pitchFamily="34" charset="0"/>
              </a:rPr>
              <a:t>The case studies illustrate how ignorance and allegations of ‘mental ill health’ driven by vested interest appear to drive unsafe judgements (‘child smuggling’?) in family courts. The recommendations of Meier (2021) are applied to cases where extreme abuse allegations have been raised.</a:t>
            </a:r>
          </a:p>
          <a:p>
            <a:pPr defTabSz="801929">
              <a:spcBef>
                <a:spcPts val="0"/>
              </a:spcBef>
              <a:spcAft>
                <a:spcPts val="0"/>
              </a:spcAft>
            </a:pPr>
            <a:endParaRPr lang="en-GB" sz="1600" dirty="0">
              <a:solidFill>
                <a:srgbClr val="373737"/>
              </a:solidFill>
              <a:latin typeface="Arial" panose="020B0604020202020204" pitchFamily="34" charset="0"/>
            </a:endParaRPr>
          </a:p>
        </p:txBody>
      </p:sp>
    </p:spTree>
    <p:extLst>
      <p:ext uri="{BB962C8B-B14F-4D97-AF65-F5344CB8AC3E}">
        <p14:creationId xmlns:p14="http://schemas.microsoft.com/office/powerpoint/2010/main" val="7581934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D741A-860C-4DAE-880C-7DE592E658E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0D5AB88-FBB3-7FE2-05A3-7C246C8718C9}"/>
              </a:ext>
            </a:extLst>
          </p:cNvPr>
          <p:cNvSpPr txBox="1"/>
          <p:nvPr/>
        </p:nvSpPr>
        <p:spPr>
          <a:xfrm>
            <a:off x="392113" y="274637"/>
            <a:ext cx="9910762" cy="916746"/>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kumimoji="0" lang="en-GB" sz="2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Pontypool (Wales)</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8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Ian Watkins</a:t>
            </a:r>
          </a:p>
        </p:txBody>
      </p:sp>
      <p:sp>
        <p:nvSpPr>
          <p:cNvPr id="2" name="TextBox 1">
            <a:extLst>
              <a:ext uri="{FF2B5EF4-FFF2-40B4-BE49-F238E27FC236}">
                <a16:creationId xmlns:a16="http://schemas.microsoft.com/office/drawing/2014/main" id="{60EDE6C9-2289-6315-95DA-D356544DC394}"/>
              </a:ext>
            </a:extLst>
          </p:cNvPr>
          <p:cNvSpPr txBox="1"/>
          <p:nvPr/>
        </p:nvSpPr>
        <p:spPr>
          <a:xfrm>
            <a:off x="5423694" y="1191383"/>
            <a:ext cx="1293812"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13" name="TextBox 12">
            <a:extLst>
              <a:ext uri="{FF2B5EF4-FFF2-40B4-BE49-F238E27FC236}">
                <a16:creationId xmlns:a16="http://schemas.microsoft.com/office/drawing/2014/main" id="{E1B34BEC-B75D-BD2E-A290-518028ED201E}"/>
              </a:ext>
            </a:extLst>
          </p:cNvPr>
          <p:cNvSpPr txBox="1"/>
          <p:nvPr/>
        </p:nvSpPr>
        <p:spPr>
          <a:xfrm>
            <a:off x="5422106" y="1429305"/>
            <a:ext cx="1293812"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6" name="TextBox 5">
            <a:extLst>
              <a:ext uri="{FF2B5EF4-FFF2-40B4-BE49-F238E27FC236}">
                <a16:creationId xmlns:a16="http://schemas.microsoft.com/office/drawing/2014/main" id="{87A3ABD4-D5A7-48BC-BB29-6A33C3CF36B9}"/>
              </a:ext>
            </a:extLst>
          </p:cNvPr>
          <p:cNvSpPr txBox="1"/>
          <p:nvPr/>
        </p:nvSpPr>
        <p:spPr>
          <a:xfrm>
            <a:off x="5422106" y="1376049"/>
            <a:ext cx="4880768" cy="5282044"/>
          </a:xfrm>
          <a:prstGeom prst="rect">
            <a:avLst/>
          </a:prstGeom>
          <a:noFill/>
          <a:ln>
            <a:noFill/>
          </a:ln>
        </p:spPr>
        <p:txBody>
          <a:bodyPr wrap="square" lIns="90000" tIns="45000" rIns="90000" bIns="45000" compatLnSpc="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UK media coverage of the Ian Watkins case was extremely muted. Wales Online was seemingly the only media outlet providing clues that Ian Watkins may well have fallen under the spell of a</a:t>
            </a:r>
            <a:r>
              <a:rPr kumimoji="0" lang="en-GB" sz="1600"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‚devil worshipping sex cult‘: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hlinkClick r:id="rId3"/>
              </a:rPr>
              <a:t>http://www.walesonline.co.uk/all-about/ian%20watkins?pageNumber=1</a:t>
            </a:r>
            <a:endPar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itchFamily="34" charset="0"/>
              </a:rPr>
              <a:t>Starstruck</a:t>
            </a: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youngsters even offered to worship </a:t>
            </a:r>
            <a:r>
              <a:rPr kumimoji="0" lang="en-GB" sz="1600"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Satan</a:t>
            </a: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if he wanted them to.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He had some </a:t>
            </a:r>
            <a:r>
              <a:rPr kumimoji="0" lang="en-GB" sz="1600"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weird sociopathic tendency to think he was above the law </a:t>
            </a: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and everything. He didn’t come across as horrible. He </a:t>
            </a:r>
            <a:r>
              <a:rPr kumimoji="0" lang="en-GB" sz="1600"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came across as charismatic, charming and into the person he was talking to</a:t>
            </a: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He was just very confident and believed that whatever he did he would be okay. He thought he was a rock god and he thought he would get away with everything.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He </a:t>
            </a:r>
            <a:r>
              <a:rPr kumimoji="0" lang="en-GB" sz="1600"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wanted to rape and kill children</a:t>
            </a: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He wanted to </a:t>
            </a:r>
            <a:r>
              <a:rPr kumimoji="0" lang="en-GB" sz="1600"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rape </a:t>
            </a:r>
            <a:r>
              <a:rPr kumimoji="0" lang="en-GB" sz="1600" b="0" i="0" u="sng"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itchFamily="34" charset="0"/>
              </a:rPr>
              <a:t>newborns</a:t>
            </a: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He </a:t>
            </a:r>
            <a:r>
              <a:rPr kumimoji="0" lang="en-GB" sz="1600"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liked bestiality</a:t>
            </a: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He described himself openly as ‘</a:t>
            </a:r>
            <a:r>
              <a:rPr kumimoji="0" lang="en-GB" sz="1600" b="0" i="0" u="sng"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evil’</a:t>
            </a: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a:t>
            </a:r>
          </a:p>
        </p:txBody>
      </p:sp>
      <p:pic>
        <p:nvPicPr>
          <p:cNvPr id="7" name="Picture 6">
            <a:extLst>
              <a:ext uri="{FF2B5EF4-FFF2-40B4-BE49-F238E27FC236}">
                <a16:creationId xmlns:a16="http://schemas.microsoft.com/office/drawing/2014/main" id="{6E72167E-44F4-C46B-4DE9-8E6AB0E7F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04" y="1395512"/>
            <a:ext cx="3178401" cy="2118933"/>
          </a:xfrm>
          <a:prstGeom prst="rect">
            <a:avLst/>
          </a:prstGeom>
        </p:spPr>
      </p:pic>
      <p:sp>
        <p:nvSpPr>
          <p:cNvPr id="8" name="TextBox 7">
            <a:extLst>
              <a:ext uri="{FF2B5EF4-FFF2-40B4-BE49-F238E27FC236}">
                <a16:creationId xmlns:a16="http://schemas.microsoft.com/office/drawing/2014/main" id="{1D6D4BB4-2F92-609D-3AC5-1351EAF06E5A}"/>
              </a:ext>
            </a:extLst>
          </p:cNvPr>
          <p:cNvSpPr txBox="1"/>
          <p:nvPr/>
        </p:nvSpPr>
        <p:spPr>
          <a:xfrm>
            <a:off x="240507" y="3932237"/>
            <a:ext cx="4724400" cy="3158385"/>
          </a:xfrm>
          <a:prstGeom prst="rect">
            <a:avLst/>
          </a:prstGeom>
          <a:noFill/>
          <a:ln>
            <a:noFill/>
          </a:ln>
        </p:spPr>
        <p:txBody>
          <a:bodyPr wrap="square" lIns="90000" tIns="45000" rIns="90000" bIns="45000" compatLnSpc="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The criminal investigation recovered abuse massive amounts of pornographic images. The computer password cracked by security services was ‚If***kids‘. Among the damning evidence presented by the prosecution were email exchanges between Watkins and the ‚</a:t>
            </a:r>
            <a:r>
              <a:rPr kumimoji="0" lang="en-GB" sz="1600"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itchFamily="34" charset="0"/>
              </a:rPr>
              <a:t>Superfans</a:t>
            </a:r>
            <a:r>
              <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setting up planned abuse sessions in a hotel, and video-taped evidence of the attempted baby rapes. The ruling gives graphic details of the  abuse acts.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a:solidFill>
                <a:prstClr val="white">
                  <a:lumMod val="50000"/>
                </a:prst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p:txBody>
      </p:sp>
      <p:sp>
        <p:nvSpPr>
          <p:cNvPr id="4" name="TextBox 3">
            <a:extLst>
              <a:ext uri="{FF2B5EF4-FFF2-40B4-BE49-F238E27FC236}">
                <a16:creationId xmlns:a16="http://schemas.microsoft.com/office/drawing/2014/main" id="{9AC85081-221C-DA99-00E5-25E2E3270569}"/>
              </a:ext>
            </a:extLst>
          </p:cNvPr>
          <p:cNvSpPr txBox="1"/>
          <p:nvPr/>
        </p:nvSpPr>
        <p:spPr>
          <a:xfrm>
            <a:off x="209708" y="6926031"/>
            <a:ext cx="10172054" cy="276999"/>
          </a:xfrm>
          <a:prstGeom prst="rect">
            <a:avLst/>
          </a:prstGeom>
          <a:noFill/>
        </p:spPr>
        <p:txBody>
          <a:bodyPr wrap="square">
            <a:spAutoFit/>
          </a:bodyPr>
          <a:lstStyle/>
          <a:p>
            <a:r>
              <a:rPr lang="en-GB" sz="1200" dirty="0">
                <a:latin typeface="Arial" panose="020B0604020202020204" pitchFamily="34" charset="0"/>
                <a:hlinkClick r:id="rId5"/>
              </a:rPr>
              <a:t>https://www.judiciary.uk/wp-content/uploads/JCO/Documents/Judgments/r-v-watkins-and-others.pdf</a:t>
            </a:r>
            <a:r>
              <a:rPr lang="en-GB" sz="1200" dirty="0">
                <a:latin typeface="Arial" panose="020B0604020202020204" pitchFamily="34" charset="0"/>
              </a:rPr>
              <a:t> </a:t>
            </a:r>
          </a:p>
        </p:txBody>
      </p:sp>
      <p:sp>
        <p:nvSpPr>
          <p:cNvPr id="9" name="TextBox 8">
            <a:extLst>
              <a:ext uri="{FF2B5EF4-FFF2-40B4-BE49-F238E27FC236}">
                <a16:creationId xmlns:a16="http://schemas.microsoft.com/office/drawing/2014/main" id="{A5865F82-A96B-667D-78F9-6B24C9C25E21}"/>
              </a:ext>
            </a:extLst>
          </p:cNvPr>
          <p:cNvSpPr txBox="1"/>
          <p:nvPr/>
        </p:nvSpPr>
        <p:spPr>
          <a:xfrm>
            <a:off x="279252" y="6294437"/>
            <a:ext cx="4990455" cy="646331"/>
          </a:xfrm>
          <a:prstGeom prst="rect">
            <a:avLst/>
          </a:prstGeom>
          <a:noFill/>
        </p:spPr>
        <p:txBody>
          <a:bodyPr wrap="square">
            <a:spAutoFit/>
          </a:bodyPr>
          <a:lstStyle/>
          <a:p>
            <a:r>
              <a:rPr lang="en-GB" sz="1200" i="1" dirty="0">
                <a:latin typeface="Arial" panose="020B0604020202020204" pitchFamily="34" charset="0"/>
              </a:rPr>
              <a:t>‘For rape of a child under 13 where there is abuse of trust or more than one  offender acting together the suggested range is 11 to 17 years with a starting  point of 13 years. ‘</a:t>
            </a:r>
          </a:p>
        </p:txBody>
      </p:sp>
      <p:sp>
        <p:nvSpPr>
          <p:cNvPr id="11" name="TextBox 10">
            <a:extLst>
              <a:ext uri="{FF2B5EF4-FFF2-40B4-BE49-F238E27FC236}">
                <a16:creationId xmlns:a16="http://schemas.microsoft.com/office/drawing/2014/main" id="{4B3E747A-43DA-AEAD-A198-7F2836FFF91C}"/>
              </a:ext>
            </a:extLst>
          </p:cNvPr>
          <p:cNvSpPr txBox="1"/>
          <p:nvPr/>
        </p:nvSpPr>
        <p:spPr>
          <a:xfrm>
            <a:off x="194450" y="7187007"/>
            <a:ext cx="10437908" cy="461665"/>
          </a:xfrm>
          <a:prstGeom prst="rect">
            <a:avLst/>
          </a:prstGeom>
          <a:noFill/>
        </p:spPr>
        <p:txBody>
          <a:bodyPr wrap="square">
            <a:spAutoFit/>
          </a:bodyPr>
          <a:lstStyle/>
          <a:p>
            <a:r>
              <a:rPr lang="en-GB" sz="1200" dirty="0">
                <a:latin typeface="Arial" panose="020B0604020202020204" pitchFamily="34" charset="0"/>
                <a:hlinkClick r:id="rId6"/>
              </a:rPr>
              <a:t>https://www.researchgate.net/publication/315722663_BRIDGEND_'BEBO'_SUICIDES_AND_RITUAL_VIOLENCE_IN_WALES</a:t>
            </a:r>
            <a:endParaRPr lang="en-GB" sz="1200" dirty="0">
              <a:latin typeface="Arial" panose="020B0604020202020204" pitchFamily="34" charset="0"/>
            </a:endParaRPr>
          </a:p>
          <a:p>
            <a:endParaRPr lang="en-GB" sz="1200" dirty="0">
              <a:latin typeface="Arial" panose="020B0604020202020204" pitchFamily="34" charset="0"/>
            </a:endParaRPr>
          </a:p>
        </p:txBody>
      </p:sp>
    </p:spTree>
    <p:extLst>
      <p:ext uri="{BB962C8B-B14F-4D97-AF65-F5344CB8AC3E}">
        <p14:creationId xmlns:p14="http://schemas.microsoft.com/office/powerpoint/2010/main" val="352580897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2113" y="224397"/>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Bridgend (Wales)</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Albert &amp; Carolee</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 Hickman</a:t>
            </a:r>
            <a:endPar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pic>
        <p:nvPicPr>
          <p:cNvPr id="15" name="Picture 14">
            <a:extLst>
              <a:ext uri="{FF2B5EF4-FFF2-40B4-BE49-F238E27FC236}">
                <a16:creationId xmlns:a16="http://schemas.microsoft.com/office/drawing/2014/main" id="{7D2071FE-2676-5B9C-E493-AA2252BBCB62}"/>
              </a:ext>
            </a:extLst>
          </p:cNvPr>
          <p:cNvPicPr>
            <a:picLocks noChangeAspect="1"/>
          </p:cNvPicPr>
          <p:nvPr/>
        </p:nvPicPr>
        <p:blipFill>
          <a:blip r:embed="rId3"/>
          <a:srcRect l="33609" t="14524" r="46436" b="16583"/>
          <a:stretch/>
        </p:blipFill>
        <p:spPr>
          <a:xfrm>
            <a:off x="388938" y="1178990"/>
            <a:ext cx="3280568" cy="6370638"/>
          </a:xfrm>
          <a:prstGeom prst="rect">
            <a:avLst/>
          </a:prstGeom>
        </p:spPr>
      </p:pic>
      <p:sp>
        <p:nvSpPr>
          <p:cNvPr id="21" name="TextBox 20">
            <a:extLst>
              <a:ext uri="{FF2B5EF4-FFF2-40B4-BE49-F238E27FC236}">
                <a16:creationId xmlns:a16="http://schemas.microsoft.com/office/drawing/2014/main" id="{DE51E1DC-BE05-FD92-8B1B-C3448BCCED70}"/>
              </a:ext>
            </a:extLst>
          </p:cNvPr>
          <p:cNvSpPr txBox="1"/>
          <p:nvPr/>
        </p:nvSpPr>
        <p:spPr>
          <a:xfrm>
            <a:off x="4176112" y="7208837"/>
            <a:ext cx="5360794" cy="646331"/>
          </a:xfrm>
          <a:prstGeom prst="rect">
            <a:avLst/>
          </a:prstGeom>
          <a:noFill/>
        </p:spPr>
        <p:txBody>
          <a:bodyPr wrap="square">
            <a:spAutoFit/>
          </a:bodyPr>
          <a:lstStyle/>
          <a:p>
            <a:r>
              <a:rPr lang="en-GB" dirty="0"/>
              <a:t> </a:t>
            </a:r>
            <a:r>
              <a:rPr lang="en-GB" dirty="0">
                <a:hlinkClick r:id="rId4"/>
              </a:rPr>
              <a:t>https://www.bbc.co.uk/news/uk-wales-30579521</a:t>
            </a:r>
            <a:endParaRPr lang="en-GB" dirty="0"/>
          </a:p>
          <a:p>
            <a:endParaRPr lang="en-GB" dirty="0"/>
          </a:p>
        </p:txBody>
      </p:sp>
      <p:pic>
        <p:nvPicPr>
          <p:cNvPr id="23" name="Picture 22">
            <a:extLst>
              <a:ext uri="{FF2B5EF4-FFF2-40B4-BE49-F238E27FC236}">
                <a16:creationId xmlns:a16="http://schemas.microsoft.com/office/drawing/2014/main" id="{8F8705AB-CE37-AD58-895C-1AE8366A31AF}"/>
              </a:ext>
            </a:extLst>
          </p:cNvPr>
          <p:cNvPicPr>
            <a:picLocks noChangeAspect="1"/>
          </p:cNvPicPr>
          <p:nvPr/>
        </p:nvPicPr>
        <p:blipFill>
          <a:blip r:embed="rId5"/>
          <a:srcRect l="17216" t="57668" r="47149" b="14689"/>
          <a:stretch/>
        </p:blipFill>
        <p:spPr>
          <a:xfrm>
            <a:off x="4050506" y="1266636"/>
            <a:ext cx="5410200" cy="2360801"/>
          </a:xfrm>
          <a:prstGeom prst="rect">
            <a:avLst/>
          </a:prstGeom>
        </p:spPr>
      </p:pic>
      <p:pic>
        <p:nvPicPr>
          <p:cNvPr id="25" name="Picture 24">
            <a:extLst>
              <a:ext uri="{FF2B5EF4-FFF2-40B4-BE49-F238E27FC236}">
                <a16:creationId xmlns:a16="http://schemas.microsoft.com/office/drawing/2014/main" id="{A2B8CDEB-CC3E-02E5-59F6-373832CBF368}"/>
              </a:ext>
            </a:extLst>
          </p:cNvPr>
          <p:cNvPicPr>
            <a:picLocks noChangeAspect="1"/>
          </p:cNvPicPr>
          <p:nvPr/>
        </p:nvPicPr>
        <p:blipFill>
          <a:blip r:embed="rId6"/>
          <a:srcRect l="5813" t="18325" r="51425" b="22125"/>
          <a:stretch/>
        </p:blipFill>
        <p:spPr>
          <a:xfrm>
            <a:off x="4279106" y="3641655"/>
            <a:ext cx="4572000" cy="3581400"/>
          </a:xfrm>
          <a:prstGeom prst="rect">
            <a:avLst/>
          </a:prstGeom>
        </p:spPr>
      </p:pic>
    </p:spTree>
    <p:extLst>
      <p:ext uri="{BB962C8B-B14F-4D97-AF65-F5344CB8AC3E}">
        <p14:creationId xmlns:p14="http://schemas.microsoft.com/office/powerpoint/2010/main" val="288612805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674A-F133-8D2A-1A88-BCB48B585BC4}"/>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6518343-270F-A6A5-E657-5BA6D6D54EEE}"/>
              </a:ext>
            </a:extLst>
          </p:cNvPr>
          <p:cNvSpPr txBox="1"/>
          <p:nvPr/>
        </p:nvSpPr>
        <p:spPr>
          <a:xfrm>
            <a:off x="392113" y="274637"/>
            <a:ext cx="9910762" cy="7986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Bridgend (Wales):</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400" b="1" dirty="0">
                <a:solidFill>
                  <a:prstClr val="white">
                    <a:lumMod val="50000"/>
                  </a:prstClr>
                </a:solidFill>
                <a:latin typeface="Arial" panose="020B0604020202020204" pitchFamily="34" charset="0"/>
              </a:rPr>
              <a:t>Suicides &amp; Coroners</a:t>
            </a:r>
            <a:r>
              <a:rPr kumimoji="0" lang="en-GB"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a:t>
            </a:r>
          </a:p>
        </p:txBody>
      </p:sp>
      <p:sp>
        <p:nvSpPr>
          <p:cNvPr id="11" name="TextBox 10">
            <a:extLst>
              <a:ext uri="{FF2B5EF4-FFF2-40B4-BE49-F238E27FC236}">
                <a16:creationId xmlns:a16="http://schemas.microsoft.com/office/drawing/2014/main" id="{55DE6A0F-B50E-DD46-2D4D-40BF5875746F}"/>
              </a:ext>
            </a:extLst>
          </p:cNvPr>
          <p:cNvSpPr txBox="1"/>
          <p:nvPr/>
        </p:nvSpPr>
        <p:spPr>
          <a:xfrm>
            <a:off x="392113" y="7211384"/>
            <a:ext cx="10437908" cy="461665"/>
          </a:xfrm>
          <a:prstGeom prst="rect">
            <a:avLst/>
          </a:prstGeom>
          <a:noFill/>
        </p:spPr>
        <p:txBody>
          <a:bodyPr wrap="square">
            <a:spAutoFit/>
          </a:bodyPr>
          <a:lstStyle/>
          <a:p>
            <a:r>
              <a:rPr lang="en-GB" sz="1200" dirty="0">
                <a:latin typeface="Arial" panose="020B0604020202020204" pitchFamily="34" charset="0"/>
                <a:hlinkClick r:id="rId3"/>
              </a:rPr>
              <a:t>https://www.researchgate.net/publication/315722663_BRIDGEND_'BEBO'_SUICIDES_AND_RITUAL_VIOLENCE_IN_WALES</a:t>
            </a:r>
            <a:endParaRPr lang="en-GB" sz="1200" dirty="0">
              <a:latin typeface="Arial" panose="020B0604020202020204" pitchFamily="34" charset="0"/>
            </a:endParaRPr>
          </a:p>
          <a:p>
            <a:endParaRPr lang="en-GB" sz="1200" dirty="0">
              <a:latin typeface="Arial" panose="020B0604020202020204" pitchFamily="34" charset="0"/>
            </a:endParaRPr>
          </a:p>
        </p:txBody>
      </p:sp>
      <p:pic>
        <p:nvPicPr>
          <p:cNvPr id="5" name="Picture 4">
            <a:extLst>
              <a:ext uri="{FF2B5EF4-FFF2-40B4-BE49-F238E27FC236}">
                <a16:creationId xmlns:a16="http://schemas.microsoft.com/office/drawing/2014/main" id="{35204FCB-2DE6-42CD-D0C3-9DD4D743CDA2}"/>
              </a:ext>
            </a:extLst>
          </p:cNvPr>
          <p:cNvPicPr>
            <a:picLocks noChangeAspect="1"/>
          </p:cNvPicPr>
          <p:nvPr/>
        </p:nvPicPr>
        <p:blipFill>
          <a:blip r:embed="rId4"/>
          <a:srcRect l="16504" t="14524" r="20066" b="6921"/>
          <a:stretch/>
        </p:blipFill>
        <p:spPr>
          <a:xfrm>
            <a:off x="88106" y="1646237"/>
            <a:ext cx="6781800" cy="4724400"/>
          </a:xfrm>
          <a:prstGeom prst="rect">
            <a:avLst/>
          </a:prstGeom>
        </p:spPr>
      </p:pic>
      <p:sp>
        <p:nvSpPr>
          <p:cNvPr id="14" name="TextBox 13">
            <a:extLst>
              <a:ext uri="{FF2B5EF4-FFF2-40B4-BE49-F238E27FC236}">
                <a16:creationId xmlns:a16="http://schemas.microsoft.com/office/drawing/2014/main" id="{8D909765-10BA-F000-B426-4B108A474ECE}"/>
              </a:ext>
            </a:extLst>
          </p:cNvPr>
          <p:cNvSpPr txBox="1"/>
          <p:nvPr/>
        </p:nvSpPr>
        <p:spPr>
          <a:xfrm>
            <a:off x="7022306" y="1722437"/>
            <a:ext cx="3379594" cy="4524315"/>
          </a:xfrm>
          <a:prstGeom prst="rect">
            <a:avLst/>
          </a:prstGeom>
          <a:noFill/>
        </p:spPr>
        <p:txBody>
          <a:bodyPr wrap="square">
            <a:spAutoFit/>
          </a:bodyPr>
          <a:lstStyle/>
          <a:p>
            <a:r>
              <a:rPr lang="en-GB" i="1" dirty="0">
                <a:latin typeface="Arial" panose="020B0604020202020204" pitchFamily="34" charset="0"/>
              </a:rPr>
              <a:t>”Craig Evans was 25 when he was found hanged in his house. The report does not tell us who provided the information that “he was given antidepressants”. The report concludes: “Toxicology results showed his prescribed drugs and a substantial amount of alcohol in his system. The cause of death was noted as asphyxia as a consequence of hanging, and assistant deputy coroner Wayne Griffiths for Bridgend and the Valleys recorded a narrative verdict.”</a:t>
            </a:r>
          </a:p>
        </p:txBody>
      </p:sp>
      <p:sp>
        <p:nvSpPr>
          <p:cNvPr id="18" name="TextBox 17">
            <a:extLst>
              <a:ext uri="{FF2B5EF4-FFF2-40B4-BE49-F238E27FC236}">
                <a16:creationId xmlns:a16="http://schemas.microsoft.com/office/drawing/2014/main" id="{8EE5E12B-9213-BE08-1C98-74A5528EE700}"/>
              </a:ext>
            </a:extLst>
          </p:cNvPr>
          <p:cNvSpPr txBox="1"/>
          <p:nvPr/>
        </p:nvSpPr>
        <p:spPr>
          <a:xfrm>
            <a:off x="392113" y="6688164"/>
            <a:ext cx="9830593" cy="523220"/>
          </a:xfrm>
          <a:prstGeom prst="rect">
            <a:avLst/>
          </a:prstGeom>
          <a:noFill/>
        </p:spPr>
        <p:txBody>
          <a:bodyPr wrap="square">
            <a:spAutoFit/>
          </a:bodyPr>
          <a:lstStyle/>
          <a:p>
            <a:r>
              <a:rPr lang="en-GB" sz="1400" dirty="0">
                <a:latin typeface="Arial" panose="020B0604020202020204" pitchFamily="34" charset="0"/>
                <a:hlinkClick r:id="rId5"/>
              </a:rPr>
              <a:t>http://antidepaware.co.uk/bridgend-the-antidepressant-factor/</a:t>
            </a:r>
            <a:endParaRPr lang="en-GB" sz="1400" dirty="0">
              <a:latin typeface="Arial" panose="020B0604020202020204" pitchFamily="34" charset="0"/>
            </a:endParaRPr>
          </a:p>
          <a:p>
            <a:endParaRPr lang="en-GB" sz="1400" dirty="0">
              <a:latin typeface="Arial" panose="020B0604020202020204" pitchFamily="34" charset="0"/>
            </a:endParaRPr>
          </a:p>
        </p:txBody>
      </p:sp>
    </p:spTree>
    <p:extLst>
      <p:ext uri="{BB962C8B-B14F-4D97-AF65-F5344CB8AC3E}">
        <p14:creationId xmlns:p14="http://schemas.microsoft.com/office/powerpoint/2010/main" val="2396120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0345B-A471-9992-7D9D-F9CF79366B8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5681563-BBFF-F842-D9D5-B40CF07DE7E8}"/>
              </a:ext>
            </a:extLst>
          </p:cNvPr>
          <p:cNvSpPr txBox="1"/>
          <p:nvPr/>
        </p:nvSpPr>
        <p:spPr>
          <a:xfrm>
            <a:off x="392113" y="274637"/>
            <a:ext cx="9910762" cy="7986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Bridgend (Wales):</a:t>
            </a:r>
          </a:p>
          <a:p>
            <a:pPr lvl="0" algn="ctr" fontAlgn="auto" hangingPunct="0">
              <a:spcBef>
                <a:spcPts val="0"/>
              </a:spcBef>
              <a:spcAft>
                <a:spcPts val="0"/>
              </a:spcAft>
              <a:defRPr sz="1650"/>
            </a:pPr>
            <a:r>
              <a:rPr lang="en-GB" sz="2400" b="1" dirty="0">
                <a:solidFill>
                  <a:prstClr val="white">
                    <a:lumMod val="50000"/>
                  </a:prstClr>
                </a:solidFill>
                <a:latin typeface="Arial" panose="020B0604020202020204" pitchFamily="34" charset="0"/>
              </a:rPr>
              <a:t>Murder &amp; Arson?</a:t>
            </a:r>
            <a:r>
              <a:rPr kumimoji="0" lang="en-GB"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 </a:t>
            </a:r>
          </a:p>
        </p:txBody>
      </p:sp>
      <p:sp>
        <p:nvSpPr>
          <p:cNvPr id="11" name="TextBox 10">
            <a:extLst>
              <a:ext uri="{FF2B5EF4-FFF2-40B4-BE49-F238E27FC236}">
                <a16:creationId xmlns:a16="http://schemas.microsoft.com/office/drawing/2014/main" id="{60D7384C-7DB6-B792-BCF3-A212299C59BA}"/>
              </a:ext>
            </a:extLst>
          </p:cNvPr>
          <p:cNvSpPr txBox="1"/>
          <p:nvPr/>
        </p:nvSpPr>
        <p:spPr>
          <a:xfrm>
            <a:off x="392113" y="7211384"/>
            <a:ext cx="10437908" cy="461665"/>
          </a:xfrm>
          <a:prstGeom prst="rect">
            <a:avLst/>
          </a:prstGeom>
          <a:noFill/>
        </p:spPr>
        <p:txBody>
          <a:bodyPr wrap="square">
            <a:spAutoFit/>
          </a:bodyPr>
          <a:lstStyle/>
          <a:p>
            <a:r>
              <a:rPr lang="en-GB" sz="1200" dirty="0">
                <a:latin typeface="Arial" panose="020B0604020202020204" pitchFamily="34" charset="0"/>
                <a:hlinkClick r:id="rId3"/>
              </a:rPr>
              <a:t>https://www.researchgate.net/publication/315722663_BRIDGEND_'BEBO'_SUICIDES_AND_RITUAL_VIOLENCE_IN_WALES</a:t>
            </a:r>
            <a:endParaRPr lang="en-GB" sz="1200" dirty="0">
              <a:latin typeface="Arial" panose="020B0604020202020204" pitchFamily="34" charset="0"/>
            </a:endParaRPr>
          </a:p>
          <a:p>
            <a:endParaRPr lang="en-GB" sz="1200" dirty="0">
              <a:latin typeface="Arial" panose="020B0604020202020204" pitchFamily="34" charset="0"/>
            </a:endParaRPr>
          </a:p>
        </p:txBody>
      </p:sp>
      <p:sp>
        <p:nvSpPr>
          <p:cNvPr id="18" name="TextBox 17">
            <a:extLst>
              <a:ext uri="{FF2B5EF4-FFF2-40B4-BE49-F238E27FC236}">
                <a16:creationId xmlns:a16="http://schemas.microsoft.com/office/drawing/2014/main" id="{F5D2DEF9-916A-611C-3984-5EC89C78B4EB}"/>
              </a:ext>
            </a:extLst>
          </p:cNvPr>
          <p:cNvSpPr txBox="1"/>
          <p:nvPr/>
        </p:nvSpPr>
        <p:spPr>
          <a:xfrm>
            <a:off x="443803" y="6925248"/>
            <a:ext cx="9830593" cy="276999"/>
          </a:xfrm>
          <a:prstGeom prst="rect">
            <a:avLst/>
          </a:prstGeom>
          <a:noFill/>
        </p:spPr>
        <p:txBody>
          <a:bodyPr wrap="square">
            <a:spAutoFit/>
          </a:bodyPr>
          <a:lstStyle/>
          <a:p>
            <a:r>
              <a:rPr lang="en-GB" sz="1200" dirty="0">
                <a:latin typeface="Arial Narrow" panose="020B0606020202030204" pitchFamily="34" charset="0"/>
                <a:hlinkClick r:id="rId4"/>
              </a:rPr>
              <a:t>https://psychassessmentblog.wordpress.com/2019/05/22/south-wales-police-chief-alun-morgan-garda-hm-coroner-common-denominator-gross-incompetence/</a:t>
            </a:r>
            <a:r>
              <a:rPr lang="en-GB" sz="1200" dirty="0">
                <a:latin typeface="Arial Narrow" panose="020B0606020202030204" pitchFamily="34" charset="0"/>
              </a:rPr>
              <a:t> </a:t>
            </a:r>
            <a:endParaRPr lang="en-GB" sz="1400" dirty="0">
              <a:latin typeface="Arial" panose="020B0604020202020204" pitchFamily="34" charset="0"/>
            </a:endParaRPr>
          </a:p>
        </p:txBody>
      </p:sp>
      <p:pic>
        <p:nvPicPr>
          <p:cNvPr id="3" name="Picture 2">
            <a:extLst>
              <a:ext uri="{FF2B5EF4-FFF2-40B4-BE49-F238E27FC236}">
                <a16:creationId xmlns:a16="http://schemas.microsoft.com/office/drawing/2014/main" id="{1EB9349F-CB65-4BEE-AA92-33CBFC74E527}"/>
              </a:ext>
            </a:extLst>
          </p:cNvPr>
          <p:cNvPicPr>
            <a:picLocks noChangeAspect="1"/>
          </p:cNvPicPr>
          <p:nvPr/>
        </p:nvPicPr>
        <p:blipFill>
          <a:blip r:embed="rId5"/>
          <a:srcRect l="32895" t="11988" r="47150" b="32220"/>
          <a:stretch/>
        </p:blipFill>
        <p:spPr>
          <a:xfrm>
            <a:off x="7098506" y="1265237"/>
            <a:ext cx="3149504" cy="4953000"/>
          </a:xfrm>
          <a:prstGeom prst="rect">
            <a:avLst/>
          </a:prstGeom>
        </p:spPr>
      </p:pic>
      <p:pic>
        <p:nvPicPr>
          <p:cNvPr id="6" name="Picture 5">
            <a:extLst>
              <a:ext uri="{FF2B5EF4-FFF2-40B4-BE49-F238E27FC236}">
                <a16:creationId xmlns:a16="http://schemas.microsoft.com/office/drawing/2014/main" id="{00E3E919-D982-0B97-9A84-2A347EA96B7C}"/>
              </a:ext>
            </a:extLst>
          </p:cNvPr>
          <p:cNvPicPr>
            <a:picLocks noChangeAspect="1"/>
          </p:cNvPicPr>
          <p:nvPr/>
        </p:nvPicPr>
        <p:blipFill>
          <a:blip r:embed="rId6"/>
          <a:srcRect l="16504" t="11989" r="45011" b="13257"/>
          <a:stretch/>
        </p:blipFill>
        <p:spPr>
          <a:xfrm>
            <a:off x="452361" y="1417637"/>
            <a:ext cx="3208150" cy="3505200"/>
          </a:xfrm>
          <a:prstGeom prst="rect">
            <a:avLst/>
          </a:prstGeom>
        </p:spPr>
      </p:pic>
      <p:sp>
        <p:nvSpPr>
          <p:cNvPr id="10" name="TextBox 9">
            <a:extLst>
              <a:ext uri="{FF2B5EF4-FFF2-40B4-BE49-F238E27FC236}">
                <a16:creationId xmlns:a16="http://schemas.microsoft.com/office/drawing/2014/main" id="{850CE52E-449A-DBCA-0581-414DFBF3BD09}"/>
              </a:ext>
            </a:extLst>
          </p:cNvPr>
          <p:cNvSpPr txBox="1"/>
          <p:nvPr/>
        </p:nvSpPr>
        <p:spPr>
          <a:xfrm>
            <a:off x="387582" y="6560484"/>
            <a:ext cx="7113494" cy="646331"/>
          </a:xfrm>
          <a:prstGeom prst="rect">
            <a:avLst/>
          </a:prstGeom>
          <a:noFill/>
        </p:spPr>
        <p:txBody>
          <a:bodyPr wrap="square">
            <a:spAutoFit/>
          </a:bodyPr>
          <a:lstStyle/>
          <a:p>
            <a:r>
              <a:rPr lang="en-GB" dirty="0"/>
              <a:t> </a:t>
            </a:r>
            <a:r>
              <a:rPr lang="en-GB" sz="1200" dirty="0">
                <a:hlinkClick r:id="rId7"/>
              </a:rPr>
              <a:t>https://www.walesonline.co.uk/news/local-news/police-find-womans-body-river-1882719</a:t>
            </a:r>
            <a:endParaRPr lang="en-GB" sz="1200" dirty="0"/>
          </a:p>
          <a:p>
            <a:endParaRPr lang="en-GB" dirty="0"/>
          </a:p>
        </p:txBody>
      </p:sp>
      <p:sp>
        <p:nvSpPr>
          <p:cNvPr id="15" name="TextBox 14">
            <a:extLst>
              <a:ext uri="{FF2B5EF4-FFF2-40B4-BE49-F238E27FC236}">
                <a16:creationId xmlns:a16="http://schemas.microsoft.com/office/drawing/2014/main" id="{0807D23E-12F1-AAD9-FD8A-495F9698CEB2}"/>
              </a:ext>
            </a:extLst>
          </p:cNvPr>
          <p:cNvSpPr txBox="1"/>
          <p:nvPr/>
        </p:nvSpPr>
        <p:spPr>
          <a:xfrm>
            <a:off x="452361" y="4931974"/>
            <a:ext cx="3368525" cy="1384995"/>
          </a:xfrm>
          <a:prstGeom prst="rect">
            <a:avLst/>
          </a:prstGeom>
          <a:noFill/>
        </p:spPr>
        <p:txBody>
          <a:bodyPr wrap="square">
            <a:spAutoFit/>
          </a:bodyPr>
          <a:lstStyle/>
          <a:p>
            <a:r>
              <a:rPr lang="en-GB" sz="1200" dirty="0">
                <a:latin typeface="Arial Narrow" panose="020B0606020202030204" pitchFamily="34" charset="0"/>
              </a:rPr>
              <a:t>A spokeswoman for South Wales Police said the woman’s body was found in the river adjacent to King Edward Street, </a:t>
            </a:r>
            <a:r>
              <a:rPr lang="en-GB" sz="1200" dirty="0" err="1">
                <a:latin typeface="Arial Narrow" panose="020B0606020202030204" pitchFamily="34" charset="0"/>
              </a:rPr>
              <a:t>Blaengarw</a:t>
            </a:r>
            <a:r>
              <a:rPr lang="en-GB" sz="1200" dirty="0">
                <a:latin typeface="Arial Narrow" panose="020B0606020202030204" pitchFamily="34" charset="0"/>
              </a:rPr>
              <a:t>. Officers were called to the scene at 11.30am and following the discovery, the area was cordoned off. The spokeswoman said investigations were continuing but said there are not believed to be any suspicious circumstances surrounding the death.</a:t>
            </a:r>
          </a:p>
        </p:txBody>
      </p:sp>
      <p:pic>
        <p:nvPicPr>
          <p:cNvPr id="20" name="Picture 19">
            <a:extLst>
              <a:ext uri="{FF2B5EF4-FFF2-40B4-BE49-F238E27FC236}">
                <a16:creationId xmlns:a16="http://schemas.microsoft.com/office/drawing/2014/main" id="{82B74157-FDB3-755B-86CC-4D805BE08B88}"/>
              </a:ext>
            </a:extLst>
          </p:cNvPr>
          <p:cNvPicPr>
            <a:picLocks noChangeAspect="1"/>
          </p:cNvPicPr>
          <p:nvPr/>
        </p:nvPicPr>
        <p:blipFill>
          <a:blip r:embed="rId8"/>
          <a:srcRect l="36382" t="17058" r="32895" b="5655"/>
          <a:stretch/>
        </p:blipFill>
        <p:spPr>
          <a:xfrm>
            <a:off x="3973136" y="1506646"/>
            <a:ext cx="2819400" cy="39896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035838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52E85-28CF-06F0-86A6-46E72607D44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66FF5F4-32B3-B891-3D82-FB566AFCDCD8}"/>
              </a:ext>
            </a:extLst>
          </p:cNvPr>
          <p:cNvSpPr txBox="1"/>
          <p:nvPr/>
        </p:nvSpPr>
        <p:spPr>
          <a:xfrm>
            <a:off x="392113" y="224397"/>
            <a:ext cx="9910762" cy="1565642"/>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‘ORCAN’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Organised Ritualised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Crime Abuse Network</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Child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Sexual Abuse Ring</a:t>
            </a:r>
            <a:endPar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pic>
        <p:nvPicPr>
          <p:cNvPr id="3" name="Picture 2">
            <a:extLst>
              <a:ext uri="{FF2B5EF4-FFF2-40B4-BE49-F238E27FC236}">
                <a16:creationId xmlns:a16="http://schemas.microsoft.com/office/drawing/2014/main" id="{83557CAE-E80A-65CE-0C4B-8E38881C7BB3}"/>
              </a:ext>
            </a:extLst>
          </p:cNvPr>
          <p:cNvPicPr>
            <a:picLocks noChangeAspect="1"/>
          </p:cNvPicPr>
          <p:nvPr/>
        </p:nvPicPr>
        <p:blipFill>
          <a:blip r:embed="rId3"/>
          <a:srcRect r="19354" b="76607"/>
          <a:stretch/>
        </p:blipFill>
        <p:spPr>
          <a:xfrm>
            <a:off x="850106" y="1200134"/>
            <a:ext cx="8622506" cy="1406872"/>
          </a:xfrm>
          <a:prstGeom prst="rect">
            <a:avLst/>
          </a:prstGeom>
        </p:spPr>
      </p:pic>
      <p:pic>
        <p:nvPicPr>
          <p:cNvPr id="5" name="Picture 4">
            <a:extLst>
              <a:ext uri="{FF2B5EF4-FFF2-40B4-BE49-F238E27FC236}">
                <a16:creationId xmlns:a16="http://schemas.microsoft.com/office/drawing/2014/main" id="{0496AA49-AD43-A2E6-E73F-EF4AFE2C7FD0}"/>
              </a:ext>
            </a:extLst>
          </p:cNvPr>
          <p:cNvPicPr>
            <a:picLocks noChangeAspect="1"/>
          </p:cNvPicPr>
          <p:nvPr/>
        </p:nvPicPr>
        <p:blipFill>
          <a:blip r:embed="rId4"/>
          <a:srcRect l="33497" t="6247" r="18040" b="46785"/>
          <a:stretch/>
        </p:blipFill>
        <p:spPr>
          <a:xfrm>
            <a:off x="34515" y="2900372"/>
            <a:ext cx="5181601" cy="2824720"/>
          </a:xfrm>
          <a:prstGeom prst="rect">
            <a:avLst/>
          </a:prstGeom>
        </p:spPr>
      </p:pic>
      <p:sp>
        <p:nvSpPr>
          <p:cNvPr id="9" name="TextBox 8">
            <a:extLst>
              <a:ext uri="{FF2B5EF4-FFF2-40B4-BE49-F238E27FC236}">
                <a16:creationId xmlns:a16="http://schemas.microsoft.com/office/drawing/2014/main" id="{235A9572-A319-E57A-0D49-CBF31324D155}"/>
              </a:ext>
            </a:extLst>
          </p:cNvPr>
          <p:cNvSpPr txBox="1"/>
          <p:nvPr/>
        </p:nvSpPr>
        <p:spPr>
          <a:xfrm>
            <a:off x="338523" y="5984688"/>
            <a:ext cx="8763001" cy="369332"/>
          </a:xfrm>
          <a:prstGeom prst="rect">
            <a:avLst/>
          </a:prstGeom>
          <a:noFill/>
        </p:spPr>
        <p:txBody>
          <a:bodyPr wrap="square">
            <a:spAutoFit/>
          </a:bodyPr>
          <a:lstStyle/>
          <a:p>
            <a:r>
              <a:rPr lang="en-GB" dirty="0">
                <a:hlinkClick r:id="rId5"/>
              </a:rPr>
              <a:t>https://en.wikipedia.org/wiki/List_of_satanic_ritual_abuse_allegations</a:t>
            </a:r>
            <a:r>
              <a:rPr lang="en-GB" dirty="0"/>
              <a:t> </a:t>
            </a:r>
          </a:p>
        </p:txBody>
      </p:sp>
      <p:pic>
        <p:nvPicPr>
          <p:cNvPr id="11" name="Picture 10">
            <a:extLst>
              <a:ext uri="{FF2B5EF4-FFF2-40B4-BE49-F238E27FC236}">
                <a16:creationId xmlns:a16="http://schemas.microsoft.com/office/drawing/2014/main" id="{4A3A5A3C-4077-8352-BF66-CCEECD140394}"/>
              </a:ext>
            </a:extLst>
          </p:cNvPr>
          <p:cNvPicPr>
            <a:picLocks noChangeAspect="1"/>
          </p:cNvPicPr>
          <p:nvPr/>
        </p:nvPicPr>
        <p:blipFill>
          <a:blip r:embed="rId6"/>
          <a:srcRect l="33608" t="8187" r="20067" b="53278"/>
          <a:stretch/>
        </p:blipFill>
        <p:spPr>
          <a:xfrm>
            <a:off x="5345906" y="3153979"/>
            <a:ext cx="4953000" cy="2317506"/>
          </a:xfrm>
          <a:prstGeom prst="rect">
            <a:avLst/>
          </a:prstGeom>
        </p:spPr>
      </p:pic>
      <p:sp>
        <p:nvSpPr>
          <p:cNvPr id="17" name="TextBox 16">
            <a:extLst>
              <a:ext uri="{FF2B5EF4-FFF2-40B4-BE49-F238E27FC236}">
                <a16:creationId xmlns:a16="http://schemas.microsoft.com/office/drawing/2014/main" id="{B71403E8-6E63-61F7-E490-B039587F85BF}"/>
              </a:ext>
            </a:extLst>
          </p:cNvPr>
          <p:cNvSpPr txBox="1"/>
          <p:nvPr/>
        </p:nvSpPr>
        <p:spPr>
          <a:xfrm>
            <a:off x="338523" y="6778999"/>
            <a:ext cx="5360794" cy="646331"/>
          </a:xfrm>
          <a:prstGeom prst="rect">
            <a:avLst/>
          </a:prstGeom>
          <a:noFill/>
        </p:spPr>
        <p:txBody>
          <a:bodyPr wrap="square">
            <a:spAutoFit/>
          </a:bodyPr>
          <a:lstStyle/>
          <a:p>
            <a:r>
              <a:rPr lang="en-GB" dirty="0"/>
              <a:t> </a:t>
            </a:r>
            <a:r>
              <a:rPr lang="en-GB" dirty="0">
                <a:hlinkClick r:id="rId7"/>
              </a:rPr>
              <a:t>https://endritualabuse.org/links-references/</a:t>
            </a:r>
            <a:endParaRPr lang="en-GB" dirty="0"/>
          </a:p>
          <a:p>
            <a:endParaRPr lang="en-GB" dirty="0"/>
          </a:p>
        </p:txBody>
      </p:sp>
      <p:sp>
        <p:nvSpPr>
          <p:cNvPr id="19" name="TextBox 18">
            <a:extLst>
              <a:ext uri="{FF2B5EF4-FFF2-40B4-BE49-F238E27FC236}">
                <a16:creationId xmlns:a16="http://schemas.microsoft.com/office/drawing/2014/main" id="{84ADBD2D-6A85-B0F0-B5CB-1FB545B28135}"/>
              </a:ext>
            </a:extLst>
          </p:cNvPr>
          <p:cNvSpPr txBox="1"/>
          <p:nvPr/>
        </p:nvSpPr>
        <p:spPr>
          <a:xfrm>
            <a:off x="339543" y="6365725"/>
            <a:ext cx="8306593" cy="646331"/>
          </a:xfrm>
          <a:prstGeom prst="rect">
            <a:avLst/>
          </a:prstGeom>
          <a:noFill/>
        </p:spPr>
        <p:txBody>
          <a:bodyPr wrap="square">
            <a:spAutoFit/>
          </a:bodyPr>
          <a:lstStyle/>
          <a:p>
            <a:r>
              <a:rPr lang="en-GB" dirty="0">
                <a:hlinkClick r:id="rId8"/>
              </a:rPr>
              <a:t>https://endritualabuse.org/wikipedia-blacklisted-four-important-websites/</a:t>
            </a:r>
            <a:endParaRPr lang="en-GB" dirty="0"/>
          </a:p>
          <a:p>
            <a:endParaRPr lang="en-GB" dirty="0"/>
          </a:p>
        </p:txBody>
      </p:sp>
    </p:spTree>
    <p:extLst>
      <p:ext uri="{BB962C8B-B14F-4D97-AF65-F5344CB8AC3E}">
        <p14:creationId xmlns:p14="http://schemas.microsoft.com/office/powerpoint/2010/main" val="179457159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90C40-F909-F090-D38B-165511B289D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F465656-5941-377C-13E2-CF09761B8B88}"/>
              </a:ext>
            </a:extLst>
          </p:cNvPr>
          <p:cNvSpPr txBox="1"/>
          <p:nvPr/>
        </p:nvSpPr>
        <p:spPr>
          <a:xfrm>
            <a:off x="392113" y="224397"/>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a:t>
            </a:r>
          </a:p>
          <a:p>
            <a:pPr algn="ctr" fontAlgn="auto" hangingPunct="0">
              <a:spcBef>
                <a:spcPts val="0"/>
              </a:spcBef>
              <a:spcAft>
                <a:spcPts val="0"/>
              </a:spcAf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7</a:t>
            </a:r>
            <a:r>
              <a:rPr lang="en-GB" sz="2000" b="1" baseline="30000" dirty="0" err="1">
                <a:solidFill>
                  <a:prstClr val="white">
                    <a:lumMod val="50000"/>
                  </a:prstClr>
                </a:solidFill>
                <a:latin typeface="Arial" pitchFamily="18"/>
                <a:ea typeface="Microsoft YaHei" pitchFamily="2"/>
                <a:cs typeface="Mangal" pitchFamily="2"/>
              </a:rPr>
              <a:t>th</a:t>
            </a:r>
            <a:r>
              <a:rPr lang="en-GB" sz="2000" b="1" dirty="0">
                <a:solidFill>
                  <a:prstClr val="white">
                    <a:lumMod val="50000"/>
                  </a:prstClr>
                </a:solidFill>
                <a:latin typeface="Arial" pitchFamily="18"/>
                <a:ea typeface="Microsoft YaHei" pitchFamily="2"/>
                <a:cs typeface="Mangal" pitchFamily="2"/>
              </a:rPr>
              <a:t> (?) April 2025</a:t>
            </a:r>
            <a:endPar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‘Paedophile Ring’</a:t>
            </a:r>
          </a:p>
        </p:txBody>
      </p:sp>
      <p:pic>
        <p:nvPicPr>
          <p:cNvPr id="4" name="Picture 3">
            <a:extLst>
              <a:ext uri="{FF2B5EF4-FFF2-40B4-BE49-F238E27FC236}">
                <a16:creationId xmlns:a16="http://schemas.microsoft.com/office/drawing/2014/main" id="{39771117-F973-E426-B0E1-3C54CFC236E1}"/>
              </a:ext>
            </a:extLst>
          </p:cNvPr>
          <p:cNvPicPr>
            <a:picLocks noChangeAspect="1"/>
          </p:cNvPicPr>
          <p:nvPr/>
        </p:nvPicPr>
        <p:blipFill>
          <a:blip r:embed="rId3"/>
          <a:srcRect l="2250" t="11989" r="7304" b="5655"/>
          <a:stretch/>
        </p:blipFill>
        <p:spPr>
          <a:xfrm>
            <a:off x="510777" y="1646237"/>
            <a:ext cx="9670257" cy="4953000"/>
          </a:xfrm>
          <a:prstGeom prst="rect">
            <a:avLst/>
          </a:prstGeom>
        </p:spPr>
      </p:pic>
      <p:sp>
        <p:nvSpPr>
          <p:cNvPr id="9" name="TextBox 8">
            <a:extLst>
              <a:ext uri="{FF2B5EF4-FFF2-40B4-BE49-F238E27FC236}">
                <a16:creationId xmlns:a16="http://schemas.microsoft.com/office/drawing/2014/main" id="{A7B73036-FEA1-46D4-3454-950DF98ADFBC}"/>
              </a:ext>
            </a:extLst>
          </p:cNvPr>
          <p:cNvSpPr txBox="1"/>
          <p:nvPr/>
        </p:nvSpPr>
        <p:spPr>
          <a:xfrm>
            <a:off x="240505" y="6751637"/>
            <a:ext cx="7924801" cy="276999"/>
          </a:xfrm>
          <a:prstGeom prst="rect">
            <a:avLst/>
          </a:prstGeom>
          <a:noFill/>
        </p:spPr>
        <p:txBody>
          <a:bodyPr wrap="square">
            <a:spAutoFit/>
          </a:bodyPr>
          <a:lstStyle/>
          <a:p>
            <a:r>
              <a:rPr lang="en-GB" sz="1200" dirty="0">
                <a:latin typeface="Arial" panose="020B0604020202020204" pitchFamily="34" charset="0"/>
                <a:hlinkClick r:id="rId4"/>
              </a:rPr>
              <a:t>https://www.heraldscotland.com/news/25070637.glasgow-paedophile-ring-members-may-spend-rest-lives-jail/</a:t>
            </a:r>
            <a:endParaRPr lang="en-GB" sz="1200" dirty="0">
              <a:latin typeface="Arial" panose="020B0604020202020204" pitchFamily="34" charset="0"/>
            </a:endParaRPr>
          </a:p>
        </p:txBody>
      </p:sp>
      <p:sp>
        <p:nvSpPr>
          <p:cNvPr id="2" name="Rectangle 1">
            <a:extLst>
              <a:ext uri="{FF2B5EF4-FFF2-40B4-BE49-F238E27FC236}">
                <a16:creationId xmlns:a16="http://schemas.microsoft.com/office/drawing/2014/main" id="{449D0696-C733-89FC-FAB8-DCDF48C52BDD}"/>
              </a:ext>
            </a:extLst>
          </p:cNvPr>
          <p:cNvSpPr/>
          <p:nvPr/>
        </p:nvSpPr>
        <p:spPr>
          <a:xfrm>
            <a:off x="7631906" y="3246437"/>
            <a:ext cx="2438400" cy="350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6B27B2-27C6-E7DD-D2FC-530CC98F68BF}"/>
              </a:ext>
            </a:extLst>
          </p:cNvPr>
          <p:cNvSpPr txBox="1"/>
          <p:nvPr/>
        </p:nvSpPr>
        <p:spPr>
          <a:xfrm>
            <a:off x="7708106" y="3629431"/>
            <a:ext cx="2739380" cy="2954655"/>
          </a:xfrm>
          <a:prstGeom prst="rect">
            <a:avLst/>
          </a:prstGeom>
          <a:noFill/>
        </p:spPr>
        <p:txBody>
          <a:bodyPr wrap="square">
            <a:spAutoFit/>
          </a:bodyPr>
          <a:lstStyle/>
          <a:p>
            <a:r>
              <a:rPr lang="en-GB" sz="1400" dirty="0">
                <a:latin typeface="Arial" panose="020B0604020202020204" pitchFamily="34" charset="0"/>
              </a:rPr>
              <a:t>Co-pilot AI question: </a:t>
            </a:r>
          </a:p>
          <a:p>
            <a:r>
              <a:rPr lang="en-GB" sz="1400" i="1" dirty="0">
                <a:latin typeface="Arial" panose="020B0604020202020204" pitchFamily="34" charset="0"/>
              </a:rPr>
              <a:t>When was the article 'Glasgow paedophile ring members may spend rest of their lives in jail' in the Herald' published? </a:t>
            </a:r>
          </a:p>
          <a:p>
            <a:endParaRPr lang="en-GB" sz="1400" i="1" dirty="0">
              <a:latin typeface="Arial" panose="020B0604020202020204" pitchFamily="34" charset="0"/>
            </a:endParaRPr>
          </a:p>
          <a:p>
            <a:r>
              <a:rPr lang="en-GB" sz="1400" dirty="0">
                <a:latin typeface="Arial" panose="020B0604020202020204" pitchFamily="34" charset="0"/>
              </a:rPr>
              <a:t>Co-pilot AI ‘Hallucination’:</a:t>
            </a:r>
          </a:p>
          <a:p>
            <a:r>
              <a:rPr lang="en-GB" sz="1400" i="1" dirty="0">
                <a:latin typeface="Arial" panose="020B0604020202020204" pitchFamily="34" charset="0"/>
              </a:rPr>
              <a:t>The article titled "Glasgow paedophile ring members may spend rest of their lives in jail" was published by The Herald on </a:t>
            </a:r>
            <a:r>
              <a:rPr lang="en-GB" sz="1400" i="1" dirty="0">
                <a:solidFill>
                  <a:srgbClr val="FF0000"/>
                </a:solidFill>
                <a:latin typeface="Arial" panose="020B0604020202020204" pitchFamily="34" charset="0"/>
              </a:rPr>
              <a:t>May 15</a:t>
            </a:r>
            <a:r>
              <a:rPr lang="en-GB" sz="1400" i="1" dirty="0">
                <a:latin typeface="Arial" panose="020B0604020202020204" pitchFamily="34" charset="0"/>
              </a:rPr>
              <a:t>, 2025</a:t>
            </a:r>
          </a:p>
          <a:p>
            <a:endParaRPr lang="en-GB" dirty="0"/>
          </a:p>
        </p:txBody>
      </p:sp>
    </p:spTree>
    <p:extLst>
      <p:ext uri="{BB962C8B-B14F-4D97-AF65-F5344CB8AC3E}">
        <p14:creationId xmlns:p14="http://schemas.microsoft.com/office/powerpoint/2010/main" val="2860649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DAC92-E575-A1B6-022C-AF6DFB0146E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98E9FB1-C56A-AE51-B669-D2C1C9BD8DB8}"/>
              </a:ext>
            </a:extLst>
          </p:cNvPr>
          <p:cNvSpPr txBox="1"/>
          <p:nvPr/>
        </p:nvSpPr>
        <p:spPr>
          <a:xfrm>
            <a:off x="392113" y="224397"/>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29</a:t>
            </a:r>
            <a:r>
              <a:rPr lang="en-GB" sz="2000" b="1" baseline="30000" dirty="0">
                <a:solidFill>
                  <a:prstClr val="white">
                    <a:lumMod val="50000"/>
                  </a:prstClr>
                </a:solidFill>
                <a:latin typeface="Arial" pitchFamily="18"/>
                <a:ea typeface="Microsoft YaHei" pitchFamily="2"/>
                <a:cs typeface="Mangal" pitchFamily="2"/>
              </a:rPr>
              <a:t>th</a:t>
            </a:r>
            <a:r>
              <a:rPr lang="en-GB" sz="2000" b="1" dirty="0">
                <a:solidFill>
                  <a:prstClr val="white">
                    <a:lumMod val="50000"/>
                  </a:prstClr>
                </a:solidFill>
                <a:latin typeface="Arial" pitchFamily="18"/>
                <a:ea typeface="Microsoft YaHei" pitchFamily="2"/>
                <a:cs typeface="Mangal" pitchFamily="2"/>
              </a:rPr>
              <a:t> January 2025</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Child Sex Abuse Ring</a:t>
            </a:r>
            <a:endPar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sp>
        <p:nvSpPr>
          <p:cNvPr id="9" name="TextBox 8">
            <a:extLst>
              <a:ext uri="{FF2B5EF4-FFF2-40B4-BE49-F238E27FC236}">
                <a16:creationId xmlns:a16="http://schemas.microsoft.com/office/drawing/2014/main" id="{D4DD0D2D-260F-5AAA-7436-664B46DC5790}"/>
              </a:ext>
            </a:extLst>
          </p:cNvPr>
          <p:cNvSpPr txBox="1"/>
          <p:nvPr/>
        </p:nvSpPr>
        <p:spPr>
          <a:xfrm>
            <a:off x="621506" y="7116633"/>
            <a:ext cx="7924801" cy="276999"/>
          </a:xfrm>
          <a:prstGeom prst="rect">
            <a:avLst/>
          </a:prstGeom>
          <a:noFill/>
        </p:spPr>
        <p:txBody>
          <a:bodyPr wrap="square">
            <a:spAutoFit/>
          </a:bodyPr>
          <a:lstStyle/>
          <a:p>
            <a:r>
              <a:rPr lang="en-GB" sz="1200" dirty="0">
                <a:latin typeface="Arial" panose="020B0604020202020204" pitchFamily="34" charset="0"/>
                <a:hlinkClick r:id="rId3"/>
              </a:rPr>
              <a:t>https://www.deadlinenews.co.uk/2025/01/29/seven-jailed-for-93-years-for-glasgow-child-sex-abuse-ring/</a:t>
            </a:r>
            <a:r>
              <a:rPr lang="en-GB" sz="1200" dirty="0">
                <a:latin typeface="Arial" panose="020B0604020202020204" pitchFamily="34" charset="0"/>
              </a:rPr>
              <a:t> </a:t>
            </a:r>
          </a:p>
        </p:txBody>
      </p:sp>
      <p:sp>
        <p:nvSpPr>
          <p:cNvPr id="3" name="TextBox 2">
            <a:extLst>
              <a:ext uri="{FF2B5EF4-FFF2-40B4-BE49-F238E27FC236}">
                <a16:creationId xmlns:a16="http://schemas.microsoft.com/office/drawing/2014/main" id="{64BD364F-4ED8-A847-C03E-8A72D658FB42}"/>
              </a:ext>
            </a:extLst>
          </p:cNvPr>
          <p:cNvSpPr txBox="1"/>
          <p:nvPr/>
        </p:nvSpPr>
        <p:spPr>
          <a:xfrm>
            <a:off x="545306" y="1417637"/>
            <a:ext cx="9906002" cy="5698996"/>
          </a:xfrm>
          <a:prstGeom prst="rect">
            <a:avLst/>
          </a:prstGeom>
          <a:noFill/>
        </p:spPr>
        <p:txBody>
          <a:bodyPr wrap="square">
            <a:spAutoFit/>
          </a:bodyPr>
          <a:lstStyle/>
          <a:p>
            <a:pPr algn="l">
              <a:spcAft>
                <a:spcPts val="1425"/>
              </a:spcAft>
              <a:buNone/>
            </a:pPr>
            <a:r>
              <a:rPr lang="en-GB" sz="1200" b="1" i="0" dirty="0">
                <a:solidFill>
                  <a:srgbClr val="111111"/>
                </a:solidFill>
                <a:effectLst/>
                <a:latin typeface="Arial" panose="020B0604020202020204" pitchFamily="34" charset="0"/>
              </a:rPr>
              <a:t>Seven jailed for 93 years for Glasgow child sex abuse ring</a:t>
            </a:r>
          </a:p>
          <a:p>
            <a:pPr algn="l">
              <a:spcAft>
                <a:spcPts val="1950"/>
              </a:spcAft>
              <a:buNone/>
            </a:pPr>
            <a:r>
              <a:rPr lang="en-GB" sz="1200" b="0" i="0" dirty="0">
                <a:solidFill>
                  <a:srgbClr val="222222"/>
                </a:solidFill>
                <a:effectLst/>
                <a:latin typeface="Arial" panose="020B0604020202020204" pitchFamily="34" charset="0"/>
              </a:rPr>
              <a:t>SEVEN people have been jailed for 93 years for their parts in a vile child </a:t>
            </a:r>
            <a:r>
              <a:rPr lang="en-GB" sz="1200" b="0" i="0" u="none" strike="noStrike" dirty="0">
                <a:solidFill>
                  <a:srgbClr val="732C7B"/>
                </a:solidFill>
                <a:effectLst/>
                <a:latin typeface="Arial" panose="020B0604020202020204" pitchFamily="34" charset="0"/>
                <a:hlinkClick r:id="rId4"/>
              </a:rPr>
              <a:t>sex abuse</a:t>
            </a:r>
            <a:r>
              <a:rPr lang="en-GB" sz="1200" b="0" i="0" dirty="0">
                <a:solidFill>
                  <a:srgbClr val="222222"/>
                </a:solidFill>
                <a:effectLst/>
                <a:latin typeface="Arial" panose="020B0604020202020204" pitchFamily="34" charset="0"/>
              </a:rPr>
              <a:t> gang in the Glasgow area. The seven members of one of Scotland’s biggest child sex abuse rings were slapped with heavy sentences at the </a:t>
            </a:r>
            <a:r>
              <a:rPr lang="en-GB" sz="1200" b="0" i="0" u="none" strike="noStrike" dirty="0">
                <a:solidFill>
                  <a:srgbClr val="732C7B"/>
                </a:solidFill>
                <a:effectLst/>
                <a:latin typeface="Arial" panose="020B0604020202020204" pitchFamily="34" charset="0"/>
                <a:hlinkClick r:id="rId5"/>
              </a:rPr>
              <a:t>High Court</a:t>
            </a:r>
            <a:r>
              <a:rPr lang="en-GB" sz="1200" b="0" i="0" dirty="0">
                <a:solidFill>
                  <a:srgbClr val="222222"/>
                </a:solidFill>
                <a:effectLst/>
                <a:latin typeface="Arial" panose="020B0604020202020204" pitchFamily="34" charset="0"/>
              </a:rPr>
              <a:t> in Glasgow on Monday.. Three victims under the age of 13 were subjected to horrific sexual abuse and violence in a drug den, nicknamed “the beastie house” by the youngsters, over a seven-year period. Taking place between 2012-2019, the offences were reported to police in June 2019, with an extensive </a:t>
            </a:r>
            <a:r>
              <a:rPr lang="en-GB" sz="1200" b="0" i="0" u="none" strike="noStrike" dirty="0">
                <a:solidFill>
                  <a:srgbClr val="732C7B"/>
                </a:solidFill>
                <a:effectLst/>
                <a:latin typeface="Arial" panose="020B0604020202020204" pitchFamily="34" charset="0"/>
                <a:hlinkClick r:id="rId6"/>
              </a:rPr>
              <a:t>investigation </a:t>
            </a:r>
            <a:r>
              <a:rPr lang="en-GB" sz="1200" b="0" i="0" dirty="0">
                <a:solidFill>
                  <a:srgbClr val="222222"/>
                </a:solidFill>
                <a:effectLst/>
                <a:latin typeface="Arial" panose="020B0604020202020204" pitchFamily="34" charset="0"/>
              </a:rPr>
              <a:t>afterwards resulting in the arrest and charging of 11 individuals.</a:t>
            </a:r>
          </a:p>
          <a:p>
            <a:r>
              <a:rPr lang="en-GB" sz="1200" b="0" i="0" dirty="0">
                <a:solidFill>
                  <a:srgbClr val="222222"/>
                </a:solidFill>
                <a:effectLst/>
                <a:latin typeface="Arial" panose="020B0604020202020204" pitchFamily="34" charset="0"/>
              </a:rPr>
              <a:t>During an 11-week trial in 2023, a court heard how there had been “rape nights” at the hands of heroin addicts, with the victims claiming money was exchanged after the sickening attacks whilst some of the attackers laughed. Iain Owens, 46, Elaine </a:t>
            </a:r>
            <a:r>
              <a:rPr lang="en-GB" sz="1200" b="0" i="0" dirty="0" err="1">
                <a:solidFill>
                  <a:srgbClr val="222222"/>
                </a:solidFill>
                <a:effectLst/>
                <a:latin typeface="Arial" panose="020B0604020202020204" pitchFamily="34" charset="0"/>
              </a:rPr>
              <a:t>Lannery</a:t>
            </a:r>
            <a:r>
              <a:rPr lang="en-GB" sz="1200" b="0" i="0" dirty="0">
                <a:solidFill>
                  <a:srgbClr val="222222"/>
                </a:solidFill>
                <a:effectLst/>
                <a:latin typeface="Arial" panose="020B0604020202020204" pitchFamily="34" charset="0"/>
              </a:rPr>
              <a:t>, 40, Scott Forbes, 51, Barry Watson, 48, Lesley Ann Williams, 42, Paul Brannan, 42 and John Clark, 48, were all found guilty of rape and sexual assault.</a:t>
            </a:r>
          </a:p>
          <a:p>
            <a:endParaRPr lang="en-GB" sz="1200" b="0" i="0" dirty="0">
              <a:solidFill>
                <a:srgbClr val="222222"/>
              </a:solidFill>
              <a:effectLst/>
              <a:latin typeface="Arial" panose="020B0604020202020204" pitchFamily="34" charset="0"/>
            </a:endParaRPr>
          </a:p>
          <a:p>
            <a:r>
              <a:rPr lang="en-GB" sz="1200" b="0" i="0" dirty="0">
                <a:solidFill>
                  <a:srgbClr val="222222"/>
                </a:solidFill>
                <a:effectLst/>
                <a:latin typeface="Arial" panose="020B0604020202020204" pitchFamily="34" charset="0"/>
              </a:rPr>
              <a:t>Owens, </a:t>
            </a:r>
            <a:r>
              <a:rPr lang="en-GB" sz="1200" b="0" i="0" dirty="0" err="1">
                <a:solidFill>
                  <a:srgbClr val="222222"/>
                </a:solidFill>
                <a:effectLst/>
                <a:latin typeface="Arial" panose="020B0604020202020204" pitchFamily="34" charset="0"/>
              </a:rPr>
              <a:t>Lannery</a:t>
            </a:r>
            <a:r>
              <a:rPr lang="en-GB" sz="1200" b="0" i="0" dirty="0">
                <a:solidFill>
                  <a:srgbClr val="222222"/>
                </a:solidFill>
                <a:effectLst/>
                <a:latin typeface="Arial" panose="020B0604020202020204" pitchFamily="34" charset="0"/>
              </a:rPr>
              <a:t> and Williams were also found guilty of attempting to murder a child by trapping them in various places, including a microwave and a cupboard.</a:t>
            </a:r>
          </a:p>
          <a:p>
            <a:endParaRPr lang="en-GB" sz="1200" b="0" i="0" dirty="0">
              <a:solidFill>
                <a:srgbClr val="222222"/>
              </a:solidFill>
              <a:effectLst/>
              <a:latin typeface="Arial" panose="020B0604020202020204" pitchFamily="34" charset="0"/>
            </a:endParaRPr>
          </a:p>
          <a:p>
            <a:r>
              <a:rPr lang="en-GB" sz="1200" b="0" i="0" dirty="0">
                <a:solidFill>
                  <a:srgbClr val="222222"/>
                </a:solidFill>
                <a:effectLst/>
                <a:latin typeface="Arial" panose="020B0604020202020204" pitchFamily="34" charset="0"/>
              </a:rPr>
              <a:t>The group was jailed for between eight and 20 years, handed orders for lifelong restriction (OLRs) – a life-long sentence usually reserved for the most serious court cases in Scotland that do not involve murder – and placed on the sex offenders’ register indefinitely.</a:t>
            </a:r>
          </a:p>
          <a:p>
            <a:endParaRPr lang="en-GB" sz="1200" b="0" i="0" dirty="0">
              <a:solidFill>
                <a:srgbClr val="222222"/>
              </a:solidFill>
              <a:effectLst/>
              <a:latin typeface="Arial" panose="020B0604020202020204" pitchFamily="34" charset="0"/>
            </a:endParaRPr>
          </a:p>
          <a:p>
            <a:r>
              <a:rPr lang="en-GB" sz="1200" b="0" i="0" dirty="0">
                <a:solidFill>
                  <a:srgbClr val="222222"/>
                </a:solidFill>
                <a:effectLst/>
                <a:latin typeface="Arial" panose="020B0604020202020204" pitchFamily="34" charset="0"/>
              </a:rPr>
              <a:t>Judge Lord Beckett told the gang, whose jail sentences totalled just over 93 years, that they may never be released from prison. He said: “What you – and the community – should understand is that you may never be released.</a:t>
            </a:r>
          </a:p>
          <a:p>
            <a:endParaRPr lang="en-GB" sz="1200" b="0" i="0" dirty="0">
              <a:solidFill>
                <a:srgbClr val="222222"/>
              </a:solidFill>
              <a:effectLst/>
              <a:latin typeface="Arial" panose="020B0604020202020204" pitchFamily="34" charset="0"/>
            </a:endParaRPr>
          </a:p>
          <a:p>
            <a:r>
              <a:rPr lang="en-GB" sz="1200" b="0" i="0" dirty="0">
                <a:solidFill>
                  <a:srgbClr val="222222"/>
                </a:solidFill>
                <a:effectLst/>
                <a:latin typeface="Arial" panose="020B0604020202020204" pitchFamily="34" charset="0"/>
              </a:rPr>
              <a:t>“This court is used to hearing the worst examples of human behaviour but such depravity towards young children is beyond my experience.”</a:t>
            </a:r>
          </a:p>
          <a:p>
            <a:endParaRPr lang="en-GB" sz="1200" b="0" i="0" dirty="0">
              <a:solidFill>
                <a:srgbClr val="222222"/>
              </a:solidFill>
              <a:effectLst/>
              <a:latin typeface="Arial" panose="020B0604020202020204" pitchFamily="34" charset="0"/>
            </a:endParaRPr>
          </a:p>
          <a:p>
            <a:r>
              <a:rPr lang="en-GB" sz="1200" b="0" i="0" dirty="0">
                <a:solidFill>
                  <a:srgbClr val="222222"/>
                </a:solidFill>
                <a:effectLst/>
                <a:latin typeface="Arial" panose="020B0604020202020204" pitchFamily="34" charset="0"/>
              </a:rPr>
              <a:t>Detective inspector Lesley-Ann McGee said: “I hope today’s outcome can help the young victims in moving forward.</a:t>
            </a:r>
          </a:p>
          <a:p>
            <a:endParaRPr lang="en-GB" sz="1200" b="0" i="0" dirty="0">
              <a:solidFill>
                <a:srgbClr val="222222"/>
              </a:solidFill>
              <a:effectLst/>
              <a:latin typeface="Arial" panose="020B0604020202020204" pitchFamily="34" charset="0"/>
            </a:endParaRPr>
          </a:p>
          <a:p>
            <a:r>
              <a:rPr lang="en-GB" sz="1200" b="0" i="0" dirty="0">
                <a:solidFill>
                  <a:srgbClr val="222222"/>
                </a:solidFill>
                <a:effectLst/>
                <a:latin typeface="Arial" panose="020B0604020202020204" pitchFamily="34" charset="0"/>
              </a:rPr>
              <a:t>“This was a long, complex and challenging investigation for a team of officers and staff who had to work through the most harrowing evidence to bring those responsible for these despicable crimes to justice.</a:t>
            </a:r>
          </a:p>
          <a:p>
            <a:endParaRPr lang="en-GB" sz="1200" b="0" i="0" dirty="0">
              <a:solidFill>
                <a:srgbClr val="222222"/>
              </a:solidFill>
              <a:effectLst/>
              <a:latin typeface="Arial" panose="020B0604020202020204" pitchFamily="34" charset="0"/>
            </a:endParaRPr>
          </a:p>
          <a:p>
            <a:r>
              <a:rPr lang="en-GB" sz="1200" b="0" i="0" dirty="0">
                <a:solidFill>
                  <a:srgbClr val="222222"/>
                </a:solidFill>
                <a:effectLst/>
                <a:latin typeface="Arial" panose="020B0604020202020204" pitchFamily="34" charset="0"/>
              </a:rPr>
              <a:t>“Since the investigation began we’ve worked closely with a range of partners in Social Work, Health, Education, Crown Office and the third-sector to protect and support the victims.</a:t>
            </a:r>
            <a:endParaRPr lang="en-GB" sz="1200" dirty="0">
              <a:latin typeface="Arial" panose="020B0604020202020204" pitchFamily="34" charset="0"/>
            </a:endParaRPr>
          </a:p>
        </p:txBody>
      </p:sp>
    </p:spTree>
    <p:extLst>
      <p:ext uri="{BB962C8B-B14F-4D97-AF65-F5344CB8AC3E}">
        <p14:creationId xmlns:p14="http://schemas.microsoft.com/office/powerpoint/2010/main" val="264097186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95FF7-AA64-481A-9147-89CB41D636E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654A8FE-6DCC-6D60-5FCF-7EF342FFBB83}"/>
              </a:ext>
            </a:extLst>
          </p:cNvPr>
          <p:cNvSpPr txBox="1"/>
          <p:nvPr/>
        </p:nvSpPr>
        <p:spPr>
          <a:xfrm>
            <a:off x="397407" y="304201"/>
            <a:ext cx="9910762" cy="820694"/>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b="1" dirty="0">
                <a:solidFill>
                  <a:prstClr val="white">
                    <a:lumMod val="50000"/>
                  </a:prstClr>
                </a:solidFill>
                <a:latin typeface="Arial" pitchFamily="18"/>
                <a:ea typeface="Microsoft YaHei" pitchFamily="2"/>
                <a:cs typeface="Mangal" pitchFamily="2"/>
              </a:rPr>
              <a:t>27</a:t>
            </a:r>
            <a:r>
              <a:rPr lang="en-GB" b="1" baseline="30000" dirty="0">
                <a:solidFill>
                  <a:prstClr val="white">
                    <a:lumMod val="50000"/>
                  </a:prstClr>
                </a:solidFill>
                <a:latin typeface="Arial" pitchFamily="18"/>
                <a:ea typeface="Microsoft YaHei" pitchFamily="2"/>
                <a:cs typeface="Mangal" pitchFamily="2"/>
              </a:rPr>
              <a:t>th</a:t>
            </a:r>
            <a:r>
              <a:rPr lang="en-GB" b="1" dirty="0">
                <a:solidFill>
                  <a:prstClr val="white">
                    <a:lumMod val="50000"/>
                  </a:prstClr>
                </a:solidFill>
                <a:latin typeface="Arial" pitchFamily="18"/>
                <a:ea typeface="Microsoft YaHei" pitchFamily="2"/>
                <a:cs typeface="Mangal" pitchFamily="2"/>
              </a:rPr>
              <a:t> January 2025</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SENTENCING STATEMENTS</a:t>
            </a:r>
          </a:p>
        </p:txBody>
      </p:sp>
      <p:sp>
        <p:nvSpPr>
          <p:cNvPr id="10" name="TextBox 9">
            <a:extLst>
              <a:ext uri="{FF2B5EF4-FFF2-40B4-BE49-F238E27FC236}">
                <a16:creationId xmlns:a16="http://schemas.microsoft.com/office/drawing/2014/main" id="{2FD30AC6-9693-AF1A-1C58-C9EFE9580C11}"/>
              </a:ext>
            </a:extLst>
          </p:cNvPr>
          <p:cNvSpPr txBox="1"/>
          <p:nvPr/>
        </p:nvSpPr>
        <p:spPr>
          <a:xfrm>
            <a:off x="628388" y="1239195"/>
            <a:ext cx="9679781" cy="646331"/>
          </a:xfrm>
          <a:prstGeom prst="rect">
            <a:avLst/>
          </a:prstGeom>
          <a:noFill/>
        </p:spPr>
        <p:txBody>
          <a:bodyPr wrap="square">
            <a:spAutoFit/>
          </a:bodyPr>
          <a:lstStyle/>
          <a:p>
            <a:r>
              <a:rPr lang="en-GB" dirty="0"/>
              <a:t>https://judiciary.scot/home/sentences-judgments/sentences-and-opinions/2025/01/27/hma-v-iain-owens--elaine-lannery--lesley-williams--paul-brannan--scott-forbes--barry-watson---john-clark</a:t>
            </a:r>
          </a:p>
        </p:txBody>
      </p:sp>
      <p:sp>
        <p:nvSpPr>
          <p:cNvPr id="15" name="TextBox 14">
            <a:extLst>
              <a:ext uri="{FF2B5EF4-FFF2-40B4-BE49-F238E27FC236}">
                <a16:creationId xmlns:a16="http://schemas.microsoft.com/office/drawing/2014/main" id="{2404643D-7D6A-D320-24D0-9D25C24C1D79}"/>
              </a:ext>
            </a:extLst>
          </p:cNvPr>
          <p:cNvSpPr txBox="1"/>
          <p:nvPr/>
        </p:nvSpPr>
        <p:spPr>
          <a:xfrm>
            <a:off x="459711" y="4008437"/>
            <a:ext cx="9841576" cy="3108543"/>
          </a:xfrm>
          <a:prstGeom prst="rect">
            <a:avLst/>
          </a:prstGeom>
          <a:noFill/>
        </p:spPr>
        <p:txBody>
          <a:bodyPr wrap="square">
            <a:spAutoFit/>
          </a:bodyPr>
          <a:lstStyle/>
          <a:p>
            <a:r>
              <a:rPr lang="en-GB" sz="1400" dirty="0">
                <a:latin typeface="Arial Narrow" panose="020B0606020202030204" pitchFamily="34" charset="0"/>
              </a:rPr>
              <a:t>At the High Court in Glasgow, Lord Beckett sentenced Iain Owens, Elaine </a:t>
            </a:r>
            <a:r>
              <a:rPr lang="en-GB" sz="1400" dirty="0" err="1">
                <a:latin typeface="Arial Narrow" panose="020B0606020202030204" pitchFamily="34" charset="0"/>
              </a:rPr>
              <a:t>Lannery</a:t>
            </a:r>
            <a:r>
              <a:rPr lang="en-GB" sz="1400" dirty="0">
                <a:latin typeface="Arial Narrow" panose="020B0606020202030204" pitchFamily="34" charset="0"/>
              </a:rPr>
              <a:t>, Lesley Williams, Paul Brannan, Scott Forbes, Barry Watson &amp; John Clark to Orders for Lifelong Restriction for their parts in the serious abuse of young children. The punishment parts of the sentences, the minimum time they must spend in prison before being considered for release into the community, were set at: </a:t>
            </a:r>
            <a:r>
              <a:rPr lang="en-GB" sz="1400" dirty="0">
                <a:highlight>
                  <a:srgbClr val="FFFF00"/>
                </a:highlight>
                <a:latin typeface="Arial Narrow" panose="020B0606020202030204" pitchFamily="34" charset="0"/>
              </a:rPr>
              <a:t>20 years for Owens</a:t>
            </a:r>
            <a:r>
              <a:rPr lang="en-GB" sz="1400" dirty="0">
                <a:latin typeface="Arial Narrow" panose="020B0606020202030204" pitchFamily="34" charset="0"/>
              </a:rPr>
              <a:t>; </a:t>
            </a:r>
            <a:r>
              <a:rPr lang="en-GB" sz="1400" dirty="0">
                <a:highlight>
                  <a:srgbClr val="FFFF00"/>
                </a:highlight>
                <a:latin typeface="Arial Narrow" panose="020B0606020202030204" pitchFamily="34" charset="0"/>
              </a:rPr>
              <a:t>17 years for </a:t>
            </a:r>
            <a:r>
              <a:rPr lang="en-GB" sz="1400" dirty="0" err="1">
                <a:highlight>
                  <a:srgbClr val="FFFF00"/>
                </a:highlight>
                <a:latin typeface="Arial Narrow" panose="020B0606020202030204" pitchFamily="34" charset="0"/>
              </a:rPr>
              <a:t>Lannery</a:t>
            </a:r>
            <a:r>
              <a:rPr lang="en-GB" sz="1400" dirty="0">
                <a:highlight>
                  <a:srgbClr val="FFFF00"/>
                </a:highlight>
                <a:latin typeface="Arial Narrow" panose="020B0606020202030204" pitchFamily="34" charset="0"/>
              </a:rPr>
              <a:t>;</a:t>
            </a:r>
            <a:r>
              <a:rPr lang="en-GB" sz="1400" dirty="0">
                <a:latin typeface="Arial Narrow" panose="020B0606020202030204" pitchFamily="34" charset="0"/>
              </a:rPr>
              <a:t> 14 years for Williams; 15 years for Brannan; 8 years for Forbes; 9 years and 6 months for Watson; and 10 years for Clark.</a:t>
            </a:r>
          </a:p>
          <a:p>
            <a:endParaRPr lang="en-GB" sz="1400" dirty="0">
              <a:latin typeface="Arial Narrow" panose="020B0606020202030204" pitchFamily="34" charset="0"/>
            </a:endParaRPr>
          </a:p>
          <a:p>
            <a:r>
              <a:rPr lang="en-GB" sz="1400" dirty="0">
                <a:latin typeface="Arial Narrow" panose="020B0606020202030204" pitchFamily="34" charset="0"/>
              </a:rPr>
              <a:t>In sentencing, Lord Beckett said: "This court is used to hearing about some of the </a:t>
            </a:r>
            <a:r>
              <a:rPr lang="en-GB" sz="1400" dirty="0">
                <a:highlight>
                  <a:srgbClr val="FFFF00"/>
                </a:highlight>
                <a:latin typeface="Arial Narrow" panose="020B0606020202030204" pitchFamily="34" charset="0"/>
              </a:rPr>
              <a:t>worst examples of human behaviour </a:t>
            </a:r>
            <a:r>
              <a:rPr lang="en-GB" sz="1400" dirty="0">
                <a:latin typeface="Arial Narrow" panose="020B0606020202030204" pitchFamily="34" charset="0"/>
              </a:rPr>
              <a:t>but such depravity as you displayed against young children is beyond my experience. As was said in the aftermath of the trial, this is not typical behaviour. Such </a:t>
            </a:r>
            <a:r>
              <a:rPr lang="en-GB" sz="1400" dirty="0">
                <a:highlight>
                  <a:srgbClr val="FFFF00"/>
                </a:highlight>
                <a:latin typeface="Arial Narrow" panose="020B0606020202030204" pitchFamily="34" charset="0"/>
              </a:rPr>
              <a:t>extreme abuse of children </a:t>
            </a:r>
            <a:r>
              <a:rPr lang="en-GB" sz="1400" dirty="0">
                <a:latin typeface="Arial Narrow" panose="020B0606020202030204" pitchFamily="34" charset="0"/>
              </a:rPr>
              <a:t>seems to be </a:t>
            </a:r>
            <a:r>
              <a:rPr lang="en-GB" sz="1400" dirty="0">
                <a:highlight>
                  <a:srgbClr val="FFFF00"/>
                </a:highlight>
                <a:latin typeface="Arial Narrow" panose="020B0606020202030204" pitchFamily="34" charset="0"/>
              </a:rPr>
              <a:t>rare</a:t>
            </a:r>
            <a:r>
              <a:rPr lang="en-GB" sz="1400" dirty="0">
                <a:latin typeface="Arial Narrow" panose="020B0606020202030204" pitchFamily="34" charset="0"/>
              </a:rPr>
              <a:t>. In contrast to your awful abuse, </a:t>
            </a:r>
            <a:r>
              <a:rPr lang="en-GB" sz="1400" dirty="0">
                <a:highlight>
                  <a:srgbClr val="FFFF00"/>
                </a:highlight>
                <a:latin typeface="Arial Narrow" panose="020B0606020202030204" pitchFamily="34" charset="0"/>
              </a:rPr>
              <a:t>the trial also heard evidence demonstrating the best of human qualities</a:t>
            </a:r>
            <a:r>
              <a:rPr lang="en-GB" sz="1400" dirty="0">
                <a:latin typeface="Arial Narrow" panose="020B0606020202030204" pitchFamily="34" charset="0"/>
              </a:rPr>
              <a:t>. Children showed </a:t>
            </a:r>
            <a:r>
              <a:rPr lang="en-GB" sz="1400" dirty="0">
                <a:highlight>
                  <a:srgbClr val="FFFF00"/>
                </a:highlight>
                <a:latin typeface="Arial Narrow" panose="020B0606020202030204" pitchFamily="34" charset="0"/>
              </a:rPr>
              <a:t>extraordinary fortitude, strength and stamina undergoing months and years of interviews </a:t>
            </a:r>
            <a:r>
              <a:rPr lang="en-GB" sz="1400" dirty="0">
                <a:latin typeface="Arial Narrow" panose="020B0606020202030204" pitchFamily="34" charset="0"/>
              </a:rPr>
              <a:t>as </a:t>
            </a:r>
            <a:r>
              <a:rPr lang="en-GB" sz="1400" dirty="0">
                <a:highlight>
                  <a:srgbClr val="FFFF00"/>
                </a:highlight>
                <a:latin typeface="Arial Narrow" panose="020B0606020202030204" pitchFamily="34" charset="0"/>
              </a:rPr>
              <a:t>investigators struggled to discover and comprehend the full extent of what you had done to them</a:t>
            </a:r>
            <a:r>
              <a:rPr lang="en-GB" sz="1400" dirty="0">
                <a:latin typeface="Arial Narrow" panose="020B0606020202030204" pitchFamily="34" charset="0"/>
              </a:rPr>
              <a:t>. The </a:t>
            </a:r>
            <a:r>
              <a:rPr lang="en-GB" sz="1400" dirty="0">
                <a:highlight>
                  <a:srgbClr val="FFFF00"/>
                </a:highlight>
                <a:latin typeface="Arial Narrow" panose="020B0606020202030204" pitchFamily="34" charset="0"/>
              </a:rPr>
              <a:t>oldest two children </a:t>
            </a:r>
            <a:r>
              <a:rPr lang="en-GB" sz="1400" dirty="0">
                <a:latin typeface="Arial Narrow" panose="020B0606020202030204" pitchFamily="34" charset="0"/>
              </a:rPr>
              <a:t>showed further resilience in the </a:t>
            </a:r>
            <a:r>
              <a:rPr lang="en-GB" sz="1400" dirty="0">
                <a:highlight>
                  <a:srgbClr val="FFFF00"/>
                </a:highlight>
                <a:latin typeface="Arial Narrow" panose="020B0606020202030204" pitchFamily="34" charset="0"/>
              </a:rPr>
              <a:t>pre-recording of their evidence </a:t>
            </a:r>
            <a:r>
              <a:rPr lang="en-GB" sz="1400" dirty="0">
                <a:latin typeface="Arial Narrow" panose="020B0606020202030204" pitchFamily="34" charset="0"/>
              </a:rPr>
              <a:t>and, in the case of one of them, </a:t>
            </a:r>
            <a:r>
              <a:rPr lang="en-GB" sz="1400" dirty="0">
                <a:highlight>
                  <a:srgbClr val="FFFF00"/>
                </a:highlight>
                <a:latin typeface="Arial Narrow" panose="020B0606020202030204" pitchFamily="34" charset="0"/>
              </a:rPr>
              <a:t>at the end of the trial directly to the court by a live TV link</a:t>
            </a:r>
            <a:r>
              <a:rPr lang="en-GB" sz="1400" dirty="0">
                <a:latin typeface="Arial Narrow" panose="020B0606020202030204" pitchFamily="34" charset="0"/>
              </a:rPr>
              <a:t>. Their </a:t>
            </a:r>
            <a:r>
              <a:rPr lang="en-GB" sz="1400" dirty="0">
                <a:highlight>
                  <a:srgbClr val="FFFF00"/>
                </a:highlight>
                <a:latin typeface="Arial Narrow" panose="020B0606020202030204" pitchFamily="34" charset="0"/>
              </a:rPr>
              <a:t>exceptional courage and perseverance </a:t>
            </a:r>
            <a:r>
              <a:rPr lang="en-GB" sz="1400" dirty="0">
                <a:latin typeface="Arial Narrow" panose="020B0606020202030204" pitchFamily="34" charset="0"/>
              </a:rPr>
              <a:t>- in the face of </a:t>
            </a:r>
            <a:r>
              <a:rPr lang="en-GB" sz="1400" dirty="0">
                <a:highlight>
                  <a:srgbClr val="FFFF00"/>
                </a:highlight>
                <a:latin typeface="Arial Narrow" panose="020B0606020202030204" pitchFamily="34" charset="0"/>
              </a:rPr>
              <a:t>threats made by you Iain Owens </a:t>
            </a:r>
            <a:r>
              <a:rPr lang="en-GB" sz="1400" dirty="0">
                <a:latin typeface="Arial Narrow" panose="020B0606020202030204" pitchFamily="34" charset="0"/>
              </a:rPr>
              <a:t>- has allowed justice to be done. The </a:t>
            </a:r>
            <a:r>
              <a:rPr lang="en-GB" sz="1400" dirty="0">
                <a:highlight>
                  <a:srgbClr val="FFFF00"/>
                </a:highlight>
                <a:latin typeface="Arial Narrow" panose="020B0606020202030204" pitchFamily="34" charset="0"/>
              </a:rPr>
              <a:t>children were facilitated by the care and stability provided following their removal in June 2019</a:t>
            </a:r>
            <a:r>
              <a:rPr lang="en-GB" sz="1400" dirty="0">
                <a:latin typeface="Arial Narrow" panose="020B0606020202030204" pitchFamily="34" charset="0"/>
              </a:rPr>
              <a:t>.  However difficult it must have been for all concerned, </a:t>
            </a:r>
            <a:r>
              <a:rPr lang="en-GB" sz="1400" dirty="0">
                <a:highlight>
                  <a:srgbClr val="FFFF00"/>
                </a:highlight>
                <a:latin typeface="Arial Narrow" panose="020B0606020202030204" pitchFamily="34" charset="0"/>
              </a:rPr>
              <a:t>a married couple accepted the invitation of the social work department to offer respite for the four children </a:t>
            </a:r>
            <a:r>
              <a:rPr lang="en-GB" sz="1400" dirty="0">
                <a:latin typeface="Arial Narrow" panose="020B0606020202030204" pitchFamily="34" charset="0"/>
              </a:rPr>
              <a:t>who feature in this case. ‘</a:t>
            </a:r>
          </a:p>
        </p:txBody>
      </p:sp>
      <p:pic>
        <p:nvPicPr>
          <p:cNvPr id="3" name="Picture 2">
            <a:extLst>
              <a:ext uri="{FF2B5EF4-FFF2-40B4-BE49-F238E27FC236}">
                <a16:creationId xmlns:a16="http://schemas.microsoft.com/office/drawing/2014/main" id="{72FD4940-3B3C-3E49-5797-782C4DDF64CF}"/>
              </a:ext>
            </a:extLst>
          </p:cNvPr>
          <p:cNvPicPr>
            <a:picLocks noChangeAspect="1"/>
          </p:cNvPicPr>
          <p:nvPr/>
        </p:nvPicPr>
        <p:blipFill>
          <a:blip r:embed="rId3"/>
          <a:srcRect l="3653" t="17058" r="6525" b="51267"/>
          <a:stretch/>
        </p:blipFill>
        <p:spPr>
          <a:xfrm>
            <a:off x="578708" y="1874837"/>
            <a:ext cx="9603581" cy="1905000"/>
          </a:xfrm>
          <a:prstGeom prst="rect">
            <a:avLst/>
          </a:prstGeom>
        </p:spPr>
      </p:pic>
    </p:spTree>
    <p:extLst>
      <p:ext uri="{BB962C8B-B14F-4D97-AF65-F5344CB8AC3E}">
        <p14:creationId xmlns:p14="http://schemas.microsoft.com/office/powerpoint/2010/main" val="406771723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29A2C-42F9-780F-3E0C-9B62B54F332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570835E-FC92-5592-A2D0-275FB140CDA6}"/>
              </a:ext>
            </a:extLst>
          </p:cNvPr>
          <p:cNvSpPr txBox="1"/>
          <p:nvPr/>
        </p:nvSpPr>
        <p:spPr>
          <a:xfrm>
            <a:off x="390525" y="233989"/>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27</a:t>
            </a:r>
            <a:r>
              <a:rPr kumimoji="0" lang="en-GB" sz="2000" b="1" i="0" u="none" strike="noStrike" kern="1200" cap="none" spc="0" normalizeH="0" baseline="30000" noProof="0" dirty="0">
                <a:ln>
                  <a:noFill/>
                </a:ln>
                <a:solidFill>
                  <a:prstClr val="white">
                    <a:lumMod val="50000"/>
                  </a:prstClr>
                </a:solidFill>
                <a:effectLst/>
                <a:uLnTx/>
                <a:uFillTx/>
                <a:latin typeface="Arial" pitchFamily="18"/>
                <a:ea typeface="Microsoft YaHei" pitchFamily="2"/>
                <a:cs typeface="Mangal" pitchFamily="2"/>
              </a:rPr>
              <a:t>th</a:t>
            </a: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 January 2025</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Iain Owens</a:t>
            </a:r>
          </a:p>
        </p:txBody>
      </p:sp>
      <p:sp>
        <p:nvSpPr>
          <p:cNvPr id="10" name="TextBox 9">
            <a:extLst>
              <a:ext uri="{FF2B5EF4-FFF2-40B4-BE49-F238E27FC236}">
                <a16:creationId xmlns:a16="http://schemas.microsoft.com/office/drawing/2014/main" id="{B84F68C8-33C1-BE48-17CB-BA7AEEE7EF1F}"/>
              </a:ext>
            </a:extLst>
          </p:cNvPr>
          <p:cNvSpPr txBox="1"/>
          <p:nvPr/>
        </p:nvSpPr>
        <p:spPr>
          <a:xfrm>
            <a:off x="628388" y="1239195"/>
            <a:ext cx="9679781"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https://judiciary.scot/home/sentences-judgments/sentences-and-opinions/2025/01/27/hma-v-iain-owens--elaine-lannery--lesley-williams--paul-brannan--scott-forbes--barry-watson---john-clark</a:t>
            </a:r>
          </a:p>
        </p:txBody>
      </p:sp>
      <p:sp>
        <p:nvSpPr>
          <p:cNvPr id="15" name="TextBox 14">
            <a:extLst>
              <a:ext uri="{FF2B5EF4-FFF2-40B4-BE49-F238E27FC236}">
                <a16:creationId xmlns:a16="http://schemas.microsoft.com/office/drawing/2014/main" id="{8992898F-0DEB-6465-0553-30BF8961B5E9}"/>
              </a:ext>
            </a:extLst>
          </p:cNvPr>
          <p:cNvSpPr txBox="1"/>
          <p:nvPr/>
        </p:nvSpPr>
        <p:spPr>
          <a:xfrm>
            <a:off x="547490" y="1873084"/>
            <a:ext cx="9841576" cy="59093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You were convicted of charges 1, 2, 3, 4, 9, 10, 11, 12, 13, 14, 16 (19), 17(21), 18 (22), 19 (23), 21 (26), 24 (30), 31 (39) and 32 (40).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I recognise that you have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never served a prison sentence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and have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only minor previous convictions none of which involved sexual offences.</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Nevertheless, they are not without significance where, albeit more than 20 years ago, you were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convicted of driving whilst disqualified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and then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breaching the community service order imposed</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you have a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conviction for attempting to pervert the course of justice in 2003</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and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in 2018 you breached a community payback order.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When you committed the crimes on this indictment you were in a position of trust. Yours is the worst example in this case of extreme child abuse in gross breach of trust.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You caused two children to ingest Class A dru</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gs, with potential to endanger their lives. You dished out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routine violence to three young children.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Your conduct included repeated acts the jury properly characterised as the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attempted murder of child C</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From a very young age, you assaulted her by enclosing her in kitchen appliances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when her need for care and attention got in the way of your drug taking. Over a period of years,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you prioritised only your drug taking and drug dealing</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allowing four young children to suffer extreme neglect. </a:t>
            </a:r>
            <a:r>
              <a:rPr kumimoji="0" lang="en-GB" sz="14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Outside agencies and individuals made considerable efforts to help and support the children</a:t>
            </a:r>
            <a:r>
              <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r>
              <a:rPr kumimoji="0" lang="en-GB" sz="14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The evidence showed how you impeded and substantially thwarted their efforts.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You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involved child B in dealing heroin and cocaine</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using him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to courier these class A drugs around your customers</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Over and above these serious crimes,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you also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committed the most humiliating, degrading and exploitative sexual crimes against young and exceptionally vulnerable children.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You began regularly to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sexually abuse child A from the age of about 6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as reflected in charge 9 which continued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until she was 12</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You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involved your friend and customer Barry Watson in joining you in sexually abusing her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as specified in charge 10, over a number of years before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including Paul Brannan and John Clark in this continuing abuse</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in addition to Mr Watson. You, Mr Brannan, Mr Watson and Mr Clark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repeatedly sexually abused her, until she was 12, as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specified in charge 11.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I turn to charge 14. From late 2018 and into 2019, when she was 11 and 12, </a:t>
            </a:r>
            <a:r>
              <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you </a:t>
            </a:r>
            <a:r>
              <a:rPr kumimoji="0" lang="en-GB" sz="14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induced child A to dance in a sexualised manner and allowed a group of men, including Mr Brannan and Mr Clark, to sexually touch her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before they followed your example by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perpetrating serious sexual abuse in the most degrading and humiliating of circumstances</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Ms</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r>
              <a:rPr kumimoji="0" lang="en-GB" sz="14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itchFamily="34" charset="0"/>
              </a:rPr>
              <a:t>Lannery</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and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Ms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Williams facilitated, encouraged and applauded your abuse, also </a:t>
            </a:r>
            <a:r>
              <a:rPr kumimoji="0" lang="en-GB" sz="14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encouraged by others, including some who have died</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On these regularly repeated occasions,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Ms </a:t>
            </a:r>
            <a:r>
              <a:rPr kumimoji="0" lang="en-GB" sz="1400" b="0" i="0" u="none" strike="noStrike" kern="1200" cap="none" spc="0" normalizeH="0" baseline="0" noProof="0" dirty="0" err="1">
                <a:ln>
                  <a:noFill/>
                </a:ln>
                <a:solidFill>
                  <a:prstClr val="black"/>
                </a:solidFill>
                <a:effectLst/>
                <a:highlight>
                  <a:srgbClr val="FFFF00"/>
                </a:highlight>
                <a:uLnTx/>
                <a:uFillTx/>
                <a:latin typeface="Arial Narrow" panose="020B0606020202030204" pitchFamily="34" charset="0"/>
                <a:ea typeface="+mn-ea"/>
                <a:cs typeface="Arial" pitchFamily="34" charset="0"/>
              </a:rPr>
              <a:t>Lannery</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 </a:t>
            </a:r>
            <a:r>
              <a:rPr kumimoji="0" lang="en-GB" sz="14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took paymen</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t from those who participated.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p:txBody>
      </p:sp>
    </p:spTree>
    <p:extLst>
      <p:ext uri="{BB962C8B-B14F-4D97-AF65-F5344CB8AC3E}">
        <p14:creationId xmlns:p14="http://schemas.microsoft.com/office/powerpoint/2010/main" val="297543160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95FF7-AA64-481A-9147-89CB41D636E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654A8FE-6DCC-6D60-5FCF-7EF342FFBB83}"/>
              </a:ext>
            </a:extLst>
          </p:cNvPr>
          <p:cNvSpPr txBox="1"/>
          <p:nvPr/>
        </p:nvSpPr>
        <p:spPr>
          <a:xfrm>
            <a:off x="390525" y="233989"/>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27</a:t>
            </a:r>
            <a:r>
              <a:rPr kumimoji="0" lang="en-GB" sz="2000" b="1" i="0" u="none" strike="noStrike" kern="1200" cap="none" spc="0" normalizeH="0" baseline="30000" noProof="0" dirty="0">
                <a:ln>
                  <a:noFill/>
                </a:ln>
                <a:solidFill>
                  <a:prstClr val="white">
                    <a:lumMod val="50000"/>
                  </a:prstClr>
                </a:solidFill>
                <a:effectLst/>
                <a:uLnTx/>
                <a:uFillTx/>
                <a:latin typeface="Arial" pitchFamily="18"/>
                <a:ea typeface="Microsoft YaHei" pitchFamily="2"/>
                <a:cs typeface="Mangal" pitchFamily="2"/>
              </a:rPr>
              <a:t>th</a:t>
            </a: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 January 2025</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Child-on-Child Sex</a:t>
            </a:r>
          </a:p>
        </p:txBody>
      </p:sp>
      <p:sp>
        <p:nvSpPr>
          <p:cNvPr id="10" name="TextBox 9">
            <a:extLst>
              <a:ext uri="{FF2B5EF4-FFF2-40B4-BE49-F238E27FC236}">
                <a16:creationId xmlns:a16="http://schemas.microsoft.com/office/drawing/2014/main" id="{2FD30AC6-9693-AF1A-1C58-C9EFE9580C11}"/>
              </a:ext>
            </a:extLst>
          </p:cNvPr>
          <p:cNvSpPr txBox="1"/>
          <p:nvPr/>
        </p:nvSpPr>
        <p:spPr>
          <a:xfrm>
            <a:off x="628388" y="1239195"/>
            <a:ext cx="9679781"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https://judiciary.scot/home/sentences-judgments/sentences-and-opinions/2025/01/27/hma-v-iain-owens--elaine-lannery--lesley-williams--paul-brannan--scott-forbes--barry-watson---john-clark</a:t>
            </a:r>
          </a:p>
        </p:txBody>
      </p:sp>
      <p:sp>
        <p:nvSpPr>
          <p:cNvPr id="15" name="TextBox 14">
            <a:extLst>
              <a:ext uri="{FF2B5EF4-FFF2-40B4-BE49-F238E27FC236}">
                <a16:creationId xmlns:a16="http://schemas.microsoft.com/office/drawing/2014/main" id="{2404643D-7D6A-D320-24D0-9D25C24C1D79}"/>
              </a:ext>
            </a:extLst>
          </p:cNvPr>
          <p:cNvSpPr txBox="1"/>
          <p:nvPr/>
        </p:nvSpPr>
        <p:spPr>
          <a:xfrm>
            <a:off x="547490" y="2332037"/>
            <a:ext cx="9841576" cy="418576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Charge 16 involved you </a:t>
            </a:r>
            <a:r>
              <a:rPr kumimoji="0" lang="en-GB" sz="14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Mr Owens causing child B, then only 8, to sexually abuse child A in one form when she was 10, 11 and 12.</a:t>
            </a:r>
            <a:r>
              <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On charge 18, </a:t>
            </a:r>
            <a:r>
              <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you </a:t>
            </a:r>
            <a:r>
              <a:rPr kumimoji="0" lang="en-GB" sz="14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induced child B, then 8 and 9, to sexually abuse child A in another form when she was 11 and 12.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Charge 19 discloses that you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repeatedly sexually abused child B aged 8 and 9, on one of those occasions with the assistance of Ms </a:t>
            </a:r>
            <a:r>
              <a:rPr kumimoji="0" lang="en-GB" sz="1400" b="0" i="0" u="none" strike="noStrike" kern="1200" cap="none" spc="0" normalizeH="0" baseline="0" noProof="0" dirty="0" err="1">
                <a:ln>
                  <a:noFill/>
                </a:ln>
                <a:solidFill>
                  <a:prstClr val="black"/>
                </a:solidFill>
                <a:effectLst/>
                <a:highlight>
                  <a:srgbClr val="FFFF00"/>
                </a:highlight>
                <a:uLnTx/>
                <a:uFillTx/>
                <a:latin typeface="Arial Narrow" panose="020B0606020202030204" pitchFamily="34" charset="0"/>
                <a:ea typeface="+mn-ea"/>
                <a:cs typeface="Arial" pitchFamily="34" charset="0"/>
              </a:rPr>
              <a:t>Lannery</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You</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and Mr Brannan sexually abused him in a different way, when he was 8,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as specified in charge 21</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 You repeatedly caused him, when he was 6, 7 and 8, to sexually abuse child C, then aged about 1 to 3,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as set out in charge 12,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encouraged and assisted by Ms </a:t>
            </a:r>
            <a:r>
              <a:rPr kumimoji="0" lang="en-GB" sz="1400" b="0" i="0" u="none" strike="noStrike" kern="1200" cap="none" spc="0" normalizeH="0" baseline="0" noProof="0" dirty="0" err="1">
                <a:ln>
                  <a:noFill/>
                </a:ln>
                <a:solidFill>
                  <a:prstClr val="black"/>
                </a:solidFill>
                <a:effectLst/>
                <a:highlight>
                  <a:srgbClr val="FFFF00"/>
                </a:highlight>
                <a:uLnTx/>
                <a:uFillTx/>
                <a:latin typeface="Arial Narrow" panose="020B0606020202030204" pitchFamily="34" charset="0"/>
                <a:ea typeface="+mn-ea"/>
                <a:cs typeface="Arial" pitchFamily="34" charset="0"/>
              </a:rPr>
              <a:t>Lannery</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On charge 13, you began to </a:t>
            </a:r>
            <a:r>
              <a:rPr kumimoji="0" lang="en-GB" sz="14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grievously sexually abuse child C over two and a half years, aged about 1 to 3</a:t>
            </a:r>
            <a:r>
              <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Charge 17 demonstrates that you then carried out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further atrocious sexual abuse on child C when she was aged between 2 and 4 along with Ms </a:t>
            </a:r>
            <a:r>
              <a:rPr kumimoji="0" lang="en-GB" sz="1400" b="0" i="0" u="none" strike="noStrike" kern="1200" cap="none" spc="0" normalizeH="0" baseline="0" noProof="0" dirty="0" err="1">
                <a:ln>
                  <a:noFill/>
                </a:ln>
                <a:solidFill>
                  <a:prstClr val="black"/>
                </a:solidFill>
                <a:effectLst/>
                <a:highlight>
                  <a:srgbClr val="FFFF00"/>
                </a:highlight>
                <a:uLnTx/>
                <a:uFillTx/>
                <a:latin typeface="Arial Narrow" panose="020B0606020202030204" pitchFamily="34" charset="0"/>
                <a:ea typeface="+mn-ea"/>
                <a:cs typeface="Arial" pitchFamily="34" charset="0"/>
              </a:rPr>
              <a:t>Lannery</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also </a:t>
            </a:r>
            <a:r>
              <a:rPr kumimoji="0" lang="en-GB" sz="14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inducing child A and child B to join in with what you did.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Worst of all,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on charge 24, </a:t>
            </a:r>
            <a:r>
              <a:rPr kumimoji="0" lang="en-GB" sz="14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on a number of occasions you sexually abused child C when she was 3, allowing and encouraging Mr Brannan, Mr Forbes, Mr Watson and Mr Clark also to do so in return for payment.</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You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allowed Mr Forbes to film this appalling cruelty</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degradation and humiliation physically assisted and facilitated by Ms </a:t>
            </a:r>
            <a:r>
              <a:rPr kumimoji="0" lang="en-GB" sz="1400" b="0" i="0" u="none" strike="noStrike" kern="1200" cap="none" spc="0" normalizeH="0" baseline="0" noProof="0" dirty="0" err="1">
                <a:ln>
                  <a:noFill/>
                </a:ln>
                <a:solidFill>
                  <a:prstClr val="black"/>
                </a:solidFill>
                <a:effectLst/>
                <a:highlight>
                  <a:srgbClr val="FFFF00"/>
                </a:highlight>
                <a:uLnTx/>
                <a:uFillTx/>
                <a:latin typeface="Arial Narrow" panose="020B0606020202030204" pitchFamily="34" charset="0"/>
                <a:ea typeface="+mn-ea"/>
                <a:cs typeface="Arial" pitchFamily="34" charset="0"/>
              </a:rPr>
              <a:t>Lannery</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 and Ms Williams </a:t>
            </a: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and encouraged by them and others, </a:t>
            </a:r>
            <a:r>
              <a:rPr kumimoji="0" lang="en-GB" sz="1400" b="0"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Arial" pitchFamily="34" charset="0"/>
              </a:rPr>
              <a:t>some of whom who have died.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Given the extreme gravity of what you did and what it reveals about the danger that you present to young children, I am not satisfied that normal licence arrangements would protect the public from you causing serious harm on release from prison.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p:txBody>
      </p:sp>
    </p:spTree>
    <p:extLst>
      <p:ext uri="{BB962C8B-B14F-4D97-AF65-F5344CB8AC3E}">
        <p14:creationId xmlns:p14="http://schemas.microsoft.com/office/powerpoint/2010/main" val="242473298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CE6C3-E319-EE52-1B0B-1DD8281F63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8A1497-3B91-6D9C-9A4C-CAF999D2AE9A}"/>
              </a:ext>
            </a:extLst>
          </p:cNvPr>
          <p:cNvSpPr txBox="1"/>
          <p:nvPr/>
        </p:nvSpPr>
        <p:spPr>
          <a:xfrm>
            <a:off x="3614048" y="350837"/>
            <a:ext cx="3337652" cy="66220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References &amp; </a:t>
            </a:r>
          </a:p>
          <a:p>
            <a:pPr algn="ctr" defTabSz="727510" fontAlgn="auto" hangingPunct="0">
              <a:spcBef>
                <a:spcPts val="0"/>
              </a:spcBef>
              <a:spcAft>
                <a:spcPts val="0"/>
              </a:spcAft>
              <a:defRPr sz="1650"/>
            </a:pPr>
            <a:r>
              <a:rPr lang="en-GB" sz="2000" b="1" dirty="0">
                <a:solidFill>
                  <a:prstClr val="white">
                    <a:lumMod val="50000"/>
                  </a:prstClr>
                </a:solidFill>
                <a:latin typeface="Arial" pitchFamily="18"/>
                <a:ea typeface="Microsoft YaHei" pitchFamily="2"/>
                <a:cs typeface="Mangal" pitchFamily="2"/>
              </a:rPr>
              <a:t>Learning Objectives</a:t>
            </a:r>
          </a:p>
        </p:txBody>
      </p:sp>
      <p:sp>
        <p:nvSpPr>
          <p:cNvPr id="4" name="TextBox 3">
            <a:extLst>
              <a:ext uri="{FF2B5EF4-FFF2-40B4-BE49-F238E27FC236}">
                <a16:creationId xmlns:a16="http://schemas.microsoft.com/office/drawing/2014/main" id="{C9E57D4F-DFCE-7952-48CE-46692016E8CB}"/>
              </a:ext>
            </a:extLst>
          </p:cNvPr>
          <p:cNvSpPr txBox="1"/>
          <p:nvPr/>
        </p:nvSpPr>
        <p:spPr>
          <a:xfrm>
            <a:off x="277505" y="1189037"/>
            <a:ext cx="10010739" cy="6109365"/>
          </a:xfrm>
          <a:prstGeom prst="rect">
            <a:avLst/>
          </a:prstGeom>
          <a:noFill/>
        </p:spPr>
        <p:txBody>
          <a:bodyPr wrap="square">
            <a:spAutoFit/>
          </a:bodyPr>
          <a:lstStyle/>
          <a:p>
            <a:pPr algn="ctr" defTabSz="801929">
              <a:spcBef>
                <a:spcPts val="0"/>
              </a:spcBef>
              <a:spcAft>
                <a:spcPts val="0"/>
              </a:spcAft>
            </a:pPr>
            <a:r>
              <a:rPr lang="en-GB" sz="2000" b="1" dirty="0">
                <a:solidFill>
                  <a:srgbClr val="373737"/>
                </a:solidFill>
                <a:latin typeface="Arial" panose="020B0604020202020204" pitchFamily="34" charset="0"/>
              </a:rPr>
              <a:t>Successful Investigations of Extreme Abuse Cases – </a:t>
            </a:r>
          </a:p>
          <a:p>
            <a:pPr algn="ctr" defTabSz="801929">
              <a:spcBef>
                <a:spcPts val="0"/>
              </a:spcBef>
              <a:spcAft>
                <a:spcPts val="0"/>
              </a:spcAft>
            </a:pPr>
            <a:r>
              <a:rPr lang="en-GB" sz="2000" b="1" dirty="0">
                <a:solidFill>
                  <a:srgbClr val="373737"/>
                </a:solidFill>
                <a:latin typeface="Arial" panose="020B0604020202020204" pitchFamily="34" charset="0"/>
              </a:rPr>
              <a:t>The Role of Mental Health Professionals in Family Courts</a:t>
            </a:r>
          </a:p>
          <a:p>
            <a:pPr algn="ctr" defTabSz="801929">
              <a:spcBef>
                <a:spcPts val="0"/>
              </a:spcBef>
              <a:spcAft>
                <a:spcPts val="0"/>
              </a:spcAft>
            </a:pPr>
            <a:r>
              <a:rPr lang="en-GB" sz="2200" dirty="0">
                <a:solidFill>
                  <a:srgbClr val="373737"/>
                </a:solidFill>
                <a:latin typeface="Arial" panose="020B0604020202020204" pitchFamily="34" charset="0"/>
              </a:rPr>
              <a:t>Dr. Rainer Hermann Kurz, London</a:t>
            </a:r>
            <a:endParaRPr lang="en-GB" sz="1600" dirty="0">
              <a:solidFill>
                <a:srgbClr val="373737"/>
              </a:solidFill>
              <a:latin typeface="Arial" panose="020B0604020202020204" pitchFamily="34" charset="0"/>
            </a:endParaRPr>
          </a:p>
          <a:p>
            <a:pPr>
              <a:lnSpc>
                <a:spcPct val="107000"/>
              </a:lnSpc>
              <a:spcAft>
                <a:spcPts val="800"/>
              </a:spcAft>
              <a:buNone/>
            </a:pPr>
            <a:r>
              <a:rPr lang="en-GB" sz="1400" b="1" kern="100" dirty="0">
                <a:solidFill>
                  <a:srgbClr val="000000"/>
                </a:solidFill>
                <a:effectLst/>
                <a:latin typeface="Arial" panose="020B0604020202020204" pitchFamily="34" charset="0"/>
                <a:ea typeface="Aptos" panose="020B0004020202020204" pitchFamily="34" charset="0"/>
              </a:rPr>
              <a:t>References:</a:t>
            </a:r>
            <a:endParaRPr lang="en-GB" sz="1400" kern="100" dirty="0">
              <a:effectLst/>
              <a:latin typeface="Arial" panose="020B0604020202020204" pitchFamily="34" charset="0"/>
              <a:ea typeface="Aptos" panose="020B0004020202020204" pitchFamily="34" charset="0"/>
            </a:endParaRPr>
          </a:p>
          <a:p>
            <a:pPr>
              <a:lnSpc>
                <a:spcPct val="107000"/>
              </a:lnSpc>
              <a:spcAft>
                <a:spcPts val="800"/>
              </a:spcAft>
              <a:buNone/>
            </a:pPr>
            <a:r>
              <a:rPr lang="en-GB" sz="1400" kern="100" dirty="0">
                <a:effectLst/>
                <a:latin typeface="Arial" panose="020B0604020202020204" pitchFamily="34" charset="0"/>
                <a:ea typeface="Aptos" panose="020B0004020202020204" pitchFamily="34" charset="0"/>
              </a:rPr>
              <a:t> Meier, J. (2020). U.S. child custody outcomes in cases involving parental alienation and abuse allegations. </a:t>
            </a:r>
            <a:r>
              <a:rPr lang="en-GB" sz="1400" i="1" kern="100" dirty="0">
                <a:effectLst/>
                <a:latin typeface="Arial" panose="020B0604020202020204" pitchFamily="34" charset="0"/>
                <a:ea typeface="Aptos" panose="020B0004020202020204" pitchFamily="34" charset="0"/>
              </a:rPr>
              <a:t>Journal of Social Welfare and Family Law, 42</a:t>
            </a:r>
            <a:r>
              <a:rPr lang="en-GB" sz="1400" kern="100" dirty="0">
                <a:effectLst/>
                <a:latin typeface="Arial" panose="020B0604020202020204" pitchFamily="34" charset="0"/>
                <a:ea typeface="Aptos" panose="020B0004020202020204" pitchFamily="34" charset="0"/>
              </a:rPr>
              <a:t>(1), 92–105. </a:t>
            </a:r>
            <a:r>
              <a:rPr lang="en-GB" sz="1400" u="sng" kern="100" dirty="0">
                <a:solidFill>
                  <a:srgbClr val="467886"/>
                </a:solidFill>
                <a:effectLst/>
                <a:latin typeface="Arial" panose="020B0604020202020204" pitchFamily="34" charset="0"/>
                <a:ea typeface="Aptos" panose="020B0004020202020204" pitchFamily="34" charset="0"/>
                <a:hlinkClick r:id="rId3"/>
              </a:rPr>
              <a:t>https://doi.org/10.1080/09649069.2020.1701941</a:t>
            </a:r>
            <a:endParaRPr lang="en-GB" sz="1400" kern="100" dirty="0">
              <a:effectLst/>
              <a:latin typeface="Arial" panose="020B0604020202020204" pitchFamily="34" charset="0"/>
              <a:ea typeface="Aptos" panose="020B0004020202020204" pitchFamily="34" charset="0"/>
            </a:endParaRPr>
          </a:p>
          <a:p>
            <a:pPr>
              <a:lnSpc>
                <a:spcPct val="107000"/>
              </a:lnSpc>
              <a:spcAft>
                <a:spcPts val="800"/>
              </a:spcAft>
              <a:buNone/>
            </a:pPr>
            <a:r>
              <a:rPr lang="en-GB" sz="1400" kern="100" dirty="0">
                <a:effectLst/>
                <a:latin typeface="Arial" panose="020B0604020202020204" pitchFamily="34" charset="0"/>
                <a:ea typeface="Aptos" panose="020B0004020202020204" pitchFamily="34" charset="0"/>
              </a:rPr>
              <a:t> Meier, Joan S., "Denial of Family Violence in Court: An Empirical Analysis and Path Forward For Family Law" (2021). </a:t>
            </a:r>
            <a:r>
              <a:rPr lang="en-GB" sz="1400" i="1" kern="100" dirty="0">
                <a:effectLst/>
                <a:latin typeface="Arial" panose="020B0604020202020204" pitchFamily="34" charset="0"/>
                <a:ea typeface="Aptos" panose="020B0004020202020204" pitchFamily="34" charset="0"/>
              </a:rPr>
              <a:t>GW Law Faculty Publications &amp; Other Works</a:t>
            </a:r>
            <a:r>
              <a:rPr lang="en-GB" sz="1400" kern="100" dirty="0">
                <a:effectLst/>
                <a:latin typeface="Arial" panose="020B0604020202020204" pitchFamily="34" charset="0"/>
                <a:ea typeface="Aptos" panose="020B0004020202020204" pitchFamily="34" charset="0"/>
              </a:rPr>
              <a:t>. 1536. </a:t>
            </a:r>
            <a:r>
              <a:rPr lang="en-GB" sz="1400" u="sng" kern="100" dirty="0">
                <a:solidFill>
                  <a:srgbClr val="467886"/>
                </a:solidFill>
                <a:effectLst/>
                <a:latin typeface="Arial" panose="020B0604020202020204" pitchFamily="34" charset="0"/>
                <a:ea typeface="Aptos" panose="020B0004020202020204" pitchFamily="34" charset="0"/>
                <a:hlinkClick r:id="rId4"/>
              </a:rPr>
              <a:t>https://scholarship.law.gwu.edu/faculty_publications/1536</a:t>
            </a:r>
            <a:endParaRPr lang="en-GB" sz="1400" kern="100" dirty="0">
              <a:effectLst/>
              <a:latin typeface="Arial" panose="020B0604020202020204" pitchFamily="34" charset="0"/>
              <a:ea typeface="Aptos" panose="020B0004020202020204" pitchFamily="34" charset="0"/>
            </a:endParaRPr>
          </a:p>
          <a:p>
            <a:pPr>
              <a:lnSpc>
                <a:spcPct val="107000"/>
              </a:lnSpc>
              <a:spcAft>
                <a:spcPts val="800"/>
              </a:spcAft>
              <a:buNone/>
            </a:pPr>
            <a:r>
              <a:rPr lang="en-GB" sz="1400" kern="100" dirty="0">
                <a:effectLst/>
                <a:latin typeface="Arial" panose="020B0604020202020204" pitchFamily="34" charset="0"/>
                <a:ea typeface="Aptos" panose="020B0004020202020204" pitchFamily="34" charset="0"/>
              </a:rPr>
              <a:t> Salter, M., &amp; Woodlock, D. (2023). The </a:t>
            </a:r>
            <a:r>
              <a:rPr lang="en-GB" sz="1400" kern="100" dirty="0" err="1">
                <a:effectLst/>
                <a:latin typeface="Arial" panose="020B0604020202020204" pitchFamily="34" charset="0"/>
                <a:ea typeface="Aptos" panose="020B0004020202020204" pitchFamily="34" charset="0"/>
              </a:rPr>
              <a:t>antiepistemology</a:t>
            </a:r>
            <a:r>
              <a:rPr lang="en-GB" sz="1400" kern="100" dirty="0">
                <a:effectLst/>
                <a:latin typeface="Arial" panose="020B0604020202020204" pitchFamily="34" charset="0"/>
                <a:ea typeface="Aptos" panose="020B0004020202020204" pitchFamily="34" charset="0"/>
              </a:rPr>
              <a:t> of organized abuse: Ignorance, exploitation, inaction. </a:t>
            </a:r>
            <a:r>
              <a:rPr lang="en-GB" sz="1400" i="1" kern="100" dirty="0">
                <a:effectLst/>
                <a:latin typeface="Arial" panose="020B0604020202020204" pitchFamily="34" charset="0"/>
                <a:ea typeface="Aptos" panose="020B0004020202020204" pitchFamily="34" charset="0"/>
              </a:rPr>
              <a:t>The British Journal of Criminology</a:t>
            </a:r>
            <a:r>
              <a:rPr lang="en-GB" sz="1400" kern="100" dirty="0">
                <a:effectLst/>
                <a:latin typeface="Arial" panose="020B0604020202020204" pitchFamily="34" charset="0"/>
                <a:ea typeface="Aptos" panose="020B0004020202020204" pitchFamily="34" charset="0"/>
              </a:rPr>
              <a:t>, </a:t>
            </a:r>
            <a:r>
              <a:rPr lang="en-GB" sz="1400" i="1" kern="100" dirty="0">
                <a:effectLst/>
                <a:latin typeface="Arial" panose="020B0604020202020204" pitchFamily="34" charset="0"/>
                <a:ea typeface="Aptos" panose="020B0004020202020204" pitchFamily="34" charset="0"/>
              </a:rPr>
              <a:t>63</a:t>
            </a:r>
            <a:r>
              <a:rPr lang="en-GB" sz="1400" kern="100" dirty="0">
                <a:effectLst/>
                <a:latin typeface="Arial" panose="020B0604020202020204" pitchFamily="34" charset="0"/>
                <a:ea typeface="Aptos" panose="020B0004020202020204" pitchFamily="34" charset="0"/>
              </a:rPr>
              <a:t>(1), 221-237. </a:t>
            </a:r>
            <a:r>
              <a:rPr lang="en-GB" sz="1400" u="sng" kern="100" dirty="0">
                <a:solidFill>
                  <a:srgbClr val="467886"/>
                </a:solidFill>
                <a:effectLst/>
                <a:latin typeface="Arial" panose="020B0604020202020204" pitchFamily="34" charset="0"/>
                <a:ea typeface="Aptos" panose="020B0004020202020204" pitchFamily="34" charset="0"/>
                <a:hlinkClick r:id="rId5"/>
              </a:rPr>
              <a:t>https://doi.org/10.1093/bjc/azac007</a:t>
            </a:r>
            <a:endParaRPr lang="en-GB" sz="1400" kern="100" dirty="0">
              <a:effectLst/>
              <a:latin typeface="Arial" panose="020B0604020202020204" pitchFamily="34" charset="0"/>
              <a:ea typeface="Aptos" panose="020B0004020202020204" pitchFamily="34" charset="0"/>
            </a:endParaRPr>
          </a:p>
          <a:p>
            <a:pPr>
              <a:lnSpc>
                <a:spcPct val="107000"/>
              </a:lnSpc>
              <a:spcAft>
                <a:spcPts val="800"/>
              </a:spcAft>
              <a:buNone/>
            </a:pPr>
            <a:r>
              <a:rPr lang="en-GB" sz="1400" kern="100" dirty="0">
                <a:effectLst/>
                <a:latin typeface="Arial" panose="020B0604020202020204" pitchFamily="34" charset="0"/>
                <a:ea typeface="Aptos" panose="020B0004020202020204" pitchFamily="34" charset="0"/>
              </a:rPr>
              <a:t> Salter, M., &amp; Wong, T. (2024). Parental Production of Child Sexual Abuse Material: A Critical Review. </a:t>
            </a:r>
            <a:r>
              <a:rPr lang="en-GB" sz="1400" i="1" kern="100" dirty="0">
                <a:effectLst/>
                <a:latin typeface="Arial" panose="020B0604020202020204" pitchFamily="34" charset="0"/>
                <a:ea typeface="Aptos" panose="020B0004020202020204" pitchFamily="34" charset="0"/>
              </a:rPr>
              <a:t>Trauma, Violence, &amp; Abuse, 25</a:t>
            </a:r>
            <a:r>
              <a:rPr lang="en-GB" sz="1400" kern="100" dirty="0">
                <a:effectLst/>
                <a:latin typeface="Arial" panose="020B0604020202020204" pitchFamily="34" charset="0"/>
                <a:ea typeface="Aptos" panose="020B0004020202020204" pitchFamily="34" charset="0"/>
              </a:rPr>
              <a:t>(3), 1826-1837. </a:t>
            </a:r>
            <a:r>
              <a:rPr lang="en-GB" sz="1400" u="sng" kern="100" dirty="0">
                <a:solidFill>
                  <a:srgbClr val="467886"/>
                </a:solidFill>
                <a:effectLst/>
                <a:latin typeface="Arial" panose="020B0604020202020204" pitchFamily="34" charset="0"/>
                <a:ea typeface="Aptos" panose="020B0004020202020204" pitchFamily="34" charset="0"/>
                <a:hlinkClick r:id="rId6"/>
              </a:rPr>
              <a:t>https://doi.org/10.1177/15248380231195891</a:t>
            </a:r>
            <a:endParaRPr lang="en-GB" sz="1400" kern="100" dirty="0">
              <a:effectLst/>
              <a:latin typeface="Arial" panose="020B0604020202020204" pitchFamily="34" charset="0"/>
              <a:ea typeface="Aptos" panose="020B0004020202020204" pitchFamily="34" charset="0"/>
            </a:endParaRPr>
          </a:p>
          <a:p>
            <a:pPr>
              <a:lnSpc>
                <a:spcPct val="107000"/>
              </a:lnSpc>
              <a:spcAft>
                <a:spcPts val="800"/>
              </a:spcAft>
              <a:buNone/>
            </a:pPr>
            <a:r>
              <a:rPr lang="en-GB" sz="1400" kern="100" dirty="0">
                <a:effectLst/>
                <a:latin typeface="Arial" panose="020B0604020202020204" pitchFamily="34" charset="0"/>
                <a:ea typeface="Aptos" panose="020B0004020202020204" pitchFamily="34" charset="0"/>
              </a:rPr>
              <a:t> Silberg, J. L. (2021). </a:t>
            </a:r>
            <a:r>
              <a:rPr lang="en-GB" sz="1400" i="1" kern="100" dirty="0">
                <a:effectLst/>
                <a:latin typeface="Arial" panose="020B0604020202020204" pitchFamily="34" charset="0"/>
                <a:ea typeface="Aptos" panose="020B0004020202020204" pitchFamily="34" charset="0"/>
              </a:rPr>
              <a:t>The child survivor: Healing developmental trauma and dissociation</a:t>
            </a:r>
            <a:r>
              <a:rPr lang="en-GB" sz="1400" kern="100" dirty="0">
                <a:effectLst/>
                <a:latin typeface="Arial" panose="020B0604020202020204" pitchFamily="34" charset="0"/>
                <a:ea typeface="Aptos" panose="020B0004020202020204" pitchFamily="34" charset="0"/>
              </a:rPr>
              <a:t>. Routledge. </a:t>
            </a:r>
            <a:r>
              <a:rPr lang="en-GB" sz="1400" u="sng" kern="100" dirty="0">
                <a:solidFill>
                  <a:srgbClr val="467886"/>
                </a:solidFill>
                <a:effectLst/>
                <a:latin typeface="Arial" panose="020B0604020202020204" pitchFamily="34" charset="0"/>
                <a:ea typeface="Aptos" panose="020B0004020202020204" pitchFamily="34" charset="0"/>
                <a:hlinkClick r:id="rId7"/>
              </a:rPr>
              <a:t>https://doi.org/10.4324/9781351048866</a:t>
            </a:r>
            <a:endParaRPr lang="en-GB" sz="1400" kern="100" dirty="0">
              <a:effectLst/>
              <a:latin typeface="Arial" panose="020B0604020202020204" pitchFamily="34" charset="0"/>
              <a:ea typeface="Aptos" panose="020B0004020202020204" pitchFamily="34" charset="0"/>
            </a:endParaRPr>
          </a:p>
          <a:p>
            <a:pPr>
              <a:lnSpc>
                <a:spcPct val="107000"/>
              </a:lnSpc>
              <a:spcAft>
                <a:spcPts val="800"/>
              </a:spcAft>
              <a:buNone/>
            </a:pPr>
            <a:r>
              <a:rPr lang="en-GB" sz="1400" kern="100" dirty="0">
                <a:effectLst/>
                <a:latin typeface="Arial" panose="020B0604020202020204" pitchFamily="34" charset="0"/>
                <a:ea typeface="Aptos" panose="020B0004020202020204" pitchFamily="34" charset="0"/>
              </a:rPr>
              <a:t> </a:t>
            </a:r>
            <a:r>
              <a:rPr lang="en-GB" sz="1400" b="1" kern="100" dirty="0">
                <a:solidFill>
                  <a:srgbClr val="000000"/>
                </a:solidFill>
                <a:effectLst/>
                <a:latin typeface="Arial" panose="020B0604020202020204" pitchFamily="34" charset="0"/>
                <a:ea typeface="Aptos" panose="020B0004020202020204" pitchFamily="34" charset="0"/>
              </a:rPr>
              <a:t>Learning Objectives:</a:t>
            </a:r>
            <a:endParaRPr lang="en-GB" sz="1400" kern="100" dirty="0">
              <a:effectLst/>
              <a:latin typeface="Arial" panose="020B0604020202020204" pitchFamily="34" charset="0"/>
              <a:ea typeface="Aptos" panose="020B0004020202020204" pitchFamily="34" charset="0"/>
            </a:endParaRPr>
          </a:p>
          <a:p>
            <a:pPr>
              <a:lnSpc>
                <a:spcPct val="107000"/>
              </a:lnSpc>
              <a:spcAft>
                <a:spcPts val="800"/>
              </a:spcAft>
              <a:buNone/>
            </a:pPr>
            <a:r>
              <a:rPr lang="en-GB" sz="1400" kern="100" dirty="0">
                <a:solidFill>
                  <a:srgbClr val="000000"/>
                </a:solidFill>
                <a:effectLst/>
                <a:latin typeface="Arial" panose="020B0604020202020204" pitchFamily="34" charset="0"/>
                <a:ea typeface="Aptos" panose="020B0004020202020204" pitchFamily="34" charset="0"/>
              </a:rPr>
              <a:t> Participants will be able to:</a:t>
            </a:r>
            <a:endParaRPr lang="en-GB" sz="1400" kern="100" dirty="0">
              <a:effectLst/>
              <a:latin typeface="Arial" panose="020B0604020202020204" pitchFamily="34" charset="0"/>
              <a:ea typeface="Aptos" panose="020B0004020202020204" pitchFamily="34" charset="0"/>
            </a:endParaRPr>
          </a:p>
          <a:p>
            <a:pPr>
              <a:lnSpc>
                <a:spcPct val="107000"/>
              </a:lnSpc>
              <a:spcAft>
                <a:spcPts val="800"/>
              </a:spcAft>
              <a:buNone/>
            </a:pPr>
            <a:r>
              <a:rPr lang="en-GB" sz="1400" kern="100" dirty="0">
                <a:solidFill>
                  <a:srgbClr val="000000"/>
                </a:solidFill>
                <a:effectLst/>
                <a:latin typeface="Arial" panose="020B0604020202020204" pitchFamily="34" charset="0"/>
                <a:ea typeface="Aptos" panose="020B0004020202020204" pitchFamily="34" charset="0"/>
              </a:rPr>
              <a:t>1. Describe how ‘Parental Alienation’ and abuse allegations interact in family court settings.</a:t>
            </a:r>
            <a:endParaRPr lang="en-GB" sz="1400" kern="100" dirty="0">
              <a:effectLst/>
              <a:latin typeface="Arial" panose="020B0604020202020204" pitchFamily="34" charset="0"/>
              <a:ea typeface="Aptos" panose="020B0004020202020204" pitchFamily="34" charset="0"/>
            </a:endParaRPr>
          </a:p>
          <a:p>
            <a:pPr>
              <a:lnSpc>
                <a:spcPct val="107000"/>
              </a:lnSpc>
              <a:spcAft>
                <a:spcPts val="800"/>
              </a:spcAft>
              <a:buNone/>
            </a:pPr>
            <a:r>
              <a:rPr lang="en-GB" sz="1400" kern="100" dirty="0">
                <a:solidFill>
                  <a:srgbClr val="000000"/>
                </a:solidFill>
                <a:effectLst/>
                <a:latin typeface="Arial" panose="020B0604020202020204" pitchFamily="34" charset="0"/>
                <a:ea typeface="Aptos" panose="020B0004020202020204" pitchFamily="34" charset="0"/>
              </a:rPr>
              <a:t>2. List three cases involving successful prosecutions of extreme abuse and violence.</a:t>
            </a:r>
            <a:endParaRPr lang="en-GB" sz="1400" kern="100" dirty="0">
              <a:effectLst/>
              <a:latin typeface="Arial" panose="020B0604020202020204" pitchFamily="34" charset="0"/>
              <a:ea typeface="Aptos" panose="020B0004020202020204" pitchFamily="34" charset="0"/>
            </a:endParaRPr>
          </a:p>
          <a:p>
            <a:pPr>
              <a:lnSpc>
                <a:spcPct val="107000"/>
              </a:lnSpc>
              <a:spcAft>
                <a:spcPts val="800"/>
              </a:spcAft>
            </a:pPr>
            <a:r>
              <a:rPr lang="en-GB" sz="1400" kern="100" dirty="0">
                <a:solidFill>
                  <a:srgbClr val="000000"/>
                </a:solidFill>
                <a:effectLst/>
                <a:latin typeface="Arial" panose="020B0604020202020204" pitchFamily="34" charset="0"/>
                <a:ea typeface="Aptos" panose="020B0004020202020204" pitchFamily="34" charset="0"/>
              </a:rPr>
              <a:t>3. Understand the role of mental health professionals in dealing with allegations of extreme abuse. </a:t>
            </a:r>
            <a:endParaRPr lang="en-GB" sz="1400" kern="100" dirty="0">
              <a:effectLst/>
              <a:latin typeface="Arial" panose="020B0604020202020204" pitchFamily="34" charset="0"/>
              <a:ea typeface="Aptos" panose="020B0004020202020204" pitchFamily="34" charset="0"/>
            </a:endParaRPr>
          </a:p>
          <a:p>
            <a:pPr defTabSz="801929">
              <a:spcBef>
                <a:spcPts val="0"/>
              </a:spcBef>
              <a:spcAft>
                <a:spcPts val="0"/>
              </a:spcAft>
            </a:pPr>
            <a:endParaRPr lang="en-GB" sz="1600" dirty="0">
              <a:solidFill>
                <a:srgbClr val="373737"/>
              </a:solidFill>
              <a:latin typeface="Arial" panose="020B0604020202020204" pitchFamily="34" charset="0"/>
            </a:endParaRPr>
          </a:p>
        </p:txBody>
      </p:sp>
    </p:spTree>
    <p:extLst>
      <p:ext uri="{BB962C8B-B14F-4D97-AF65-F5344CB8AC3E}">
        <p14:creationId xmlns:p14="http://schemas.microsoft.com/office/powerpoint/2010/main" val="416405606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A72AE-D064-B922-A003-755217718A0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BE8ECDB-70F4-6770-05E8-432A9D8F83F9}"/>
              </a:ext>
            </a:extLst>
          </p:cNvPr>
          <p:cNvSpPr txBox="1"/>
          <p:nvPr/>
        </p:nvSpPr>
        <p:spPr>
          <a:xfrm>
            <a:off x="390525" y="233989"/>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27</a:t>
            </a:r>
            <a:r>
              <a:rPr kumimoji="0" lang="en-GB" sz="2000" b="1" i="0" u="none" strike="noStrike" kern="1200" cap="none" spc="0" normalizeH="0" baseline="30000" noProof="0" dirty="0">
                <a:ln>
                  <a:noFill/>
                </a:ln>
                <a:solidFill>
                  <a:prstClr val="white">
                    <a:lumMod val="50000"/>
                  </a:prstClr>
                </a:solidFill>
                <a:effectLst/>
                <a:uLnTx/>
                <a:uFillTx/>
                <a:latin typeface="Arial" pitchFamily="18"/>
                <a:ea typeface="Microsoft YaHei" pitchFamily="2"/>
                <a:cs typeface="Mangal" pitchFamily="2"/>
              </a:rPr>
              <a:t>th</a:t>
            </a: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 January 2025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err="1">
                <a:ln>
                  <a:noFill/>
                </a:ln>
                <a:solidFill>
                  <a:prstClr val="white">
                    <a:lumMod val="50000"/>
                  </a:prstClr>
                </a:solidFill>
                <a:effectLst/>
                <a:uLnTx/>
                <a:uFillTx/>
                <a:latin typeface="Arial" pitchFamily="18"/>
                <a:ea typeface="Microsoft YaHei" pitchFamily="2"/>
                <a:cs typeface="Mangal" pitchFamily="2"/>
              </a:rPr>
              <a:t>Duplicitious</a:t>
            </a: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 Success</a:t>
            </a:r>
          </a:p>
        </p:txBody>
      </p:sp>
      <p:sp>
        <p:nvSpPr>
          <p:cNvPr id="10" name="TextBox 9">
            <a:extLst>
              <a:ext uri="{FF2B5EF4-FFF2-40B4-BE49-F238E27FC236}">
                <a16:creationId xmlns:a16="http://schemas.microsoft.com/office/drawing/2014/main" id="{46D99543-E1F4-543D-2798-A42DC6C13D35}"/>
              </a:ext>
            </a:extLst>
          </p:cNvPr>
          <p:cNvSpPr txBox="1"/>
          <p:nvPr/>
        </p:nvSpPr>
        <p:spPr>
          <a:xfrm>
            <a:off x="628388" y="1239195"/>
            <a:ext cx="9679781"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https://judiciary.scot/home/sentences-judgments/sentences-and-opinions/2025/01/27/hma-v-iain-owens--elaine-lannery--lesley-williams--paul-brannan--scott-forbes--barry-watson---john-clark</a:t>
            </a:r>
          </a:p>
        </p:txBody>
      </p:sp>
      <p:sp>
        <p:nvSpPr>
          <p:cNvPr id="15" name="TextBox 14">
            <a:extLst>
              <a:ext uri="{FF2B5EF4-FFF2-40B4-BE49-F238E27FC236}">
                <a16:creationId xmlns:a16="http://schemas.microsoft.com/office/drawing/2014/main" id="{75F48E2C-E600-41AB-54F3-23C1E7726F8D}"/>
              </a:ext>
            </a:extLst>
          </p:cNvPr>
          <p:cNvSpPr txBox="1"/>
          <p:nvPr/>
        </p:nvSpPr>
        <p:spPr>
          <a:xfrm>
            <a:off x="628388" y="2332037"/>
            <a:ext cx="9841576" cy="34163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rPr>
              <a:t>Whilst there is a basis on which </a:t>
            </a:r>
            <a:r>
              <a:rPr kumimoji="0" lang="en-GB"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rPr>
              <a:t>Dr Pratt </a:t>
            </a:r>
            <a:r>
              <a:rPr kumimoji="0" lang="en-GB" b="0" i="0" u="none" strike="noStrike" kern="1200" cap="none" spc="0" normalizeH="0" baseline="0" noProof="0" dirty="0">
                <a:ln>
                  <a:noFill/>
                </a:ln>
                <a:solidFill>
                  <a:prstClr val="black"/>
                </a:solidFill>
                <a:effectLst/>
                <a:uLnTx/>
                <a:uFillTx/>
                <a:latin typeface="Arial" panose="020B0604020202020204" pitchFamily="34" charset="0"/>
              </a:rPr>
              <a:t>considers that you present medium risk, that is not a complete answer in your favour.</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dirty="0">
              <a:solidFill>
                <a:prstClr val="black"/>
              </a:solidFill>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b="0" i="0" dirty="0">
                <a:solidFill>
                  <a:srgbClr val="333333"/>
                </a:solidFill>
                <a:effectLst/>
                <a:latin typeface="Arial" panose="020B0604020202020204" pitchFamily="34" charset="0"/>
              </a:rPr>
              <a:t>Dr Pratt expresses optimism that you can be managed by licence conditions in the future but </a:t>
            </a:r>
            <a:r>
              <a:rPr lang="en-GB" b="0" i="0" dirty="0">
                <a:solidFill>
                  <a:srgbClr val="333333"/>
                </a:solidFill>
                <a:effectLst/>
                <a:highlight>
                  <a:srgbClr val="FFFF00"/>
                </a:highlight>
                <a:latin typeface="Arial" panose="020B0604020202020204" pitchFamily="34" charset="0"/>
              </a:rPr>
              <a:t>at no point in his assessments has he taken account of the level of support offered and the oversight to which you and your  household were subject for years by agencies including social work, health visitors, teachers and church volunteers. </a:t>
            </a:r>
            <a:r>
              <a:rPr lang="en-GB" b="0" i="0" dirty="0">
                <a:solidFill>
                  <a:srgbClr val="333333"/>
                </a:solidFill>
                <a:effectLst/>
                <a:latin typeface="Arial" panose="020B0604020202020204" pitchFamily="34" charset="0"/>
              </a:rPr>
              <a:t>When it suited your purposes, </a:t>
            </a:r>
            <a:r>
              <a:rPr lang="en-GB" b="0" i="0" dirty="0">
                <a:solidFill>
                  <a:srgbClr val="333333"/>
                </a:solidFill>
                <a:effectLst/>
                <a:highlight>
                  <a:srgbClr val="FFFF00"/>
                </a:highlight>
                <a:latin typeface="Arial" panose="020B0604020202020204" pitchFamily="34" charset="0"/>
              </a:rPr>
              <a:t>you were adept at restricting the access of those charged with ensuring the children were cared for and fed. You ensured the children could never speak to them unless you or Ms </a:t>
            </a:r>
            <a:r>
              <a:rPr lang="en-GB" b="0" i="0" dirty="0" err="1">
                <a:solidFill>
                  <a:srgbClr val="333333"/>
                </a:solidFill>
                <a:effectLst/>
                <a:highlight>
                  <a:srgbClr val="FFFF00"/>
                </a:highlight>
                <a:latin typeface="Arial" panose="020B0604020202020204" pitchFamily="34" charset="0"/>
              </a:rPr>
              <a:t>Lannery</a:t>
            </a:r>
            <a:r>
              <a:rPr lang="en-GB" b="0" i="0" dirty="0">
                <a:solidFill>
                  <a:srgbClr val="333333"/>
                </a:solidFill>
                <a:effectLst/>
                <a:highlight>
                  <a:srgbClr val="FFFF00"/>
                </a:highlight>
                <a:latin typeface="Arial" panose="020B0604020202020204" pitchFamily="34" charset="0"/>
              </a:rPr>
              <a:t> was present to ensure they did not disclose your crimes</a:t>
            </a:r>
            <a:r>
              <a:rPr lang="en-GB" b="0" i="0" dirty="0">
                <a:solidFill>
                  <a:srgbClr val="333333"/>
                </a:solidFill>
                <a:effectLst/>
                <a:latin typeface="Arial" panose="020B0604020202020204" pitchFamily="34" charset="0"/>
              </a:rPr>
              <a:t>. Your </a:t>
            </a:r>
            <a:r>
              <a:rPr lang="en-GB" b="0" i="0" dirty="0">
                <a:solidFill>
                  <a:srgbClr val="333333"/>
                </a:solidFill>
                <a:effectLst/>
                <a:highlight>
                  <a:srgbClr val="FFFF00"/>
                </a:highlight>
                <a:latin typeface="Arial" panose="020B0604020202020204" pitchFamily="34" charset="0"/>
              </a:rPr>
              <a:t>duplicitous success in avoiding detection under such close scrutiny bodes ill </a:t>
            </a:r>
            <a:r>
              <a:rPr lang="en-GB" b="0" i="0" dirty="0">
                <a:solidFill>
                  <a:srgbClr val="333333"/>
                </a:solidFill>
                <a:effectLst/>
                <a:latin typeface="Arial" panose="020B0604020202020204" pitchFamily="34" charset="0"/>
              </a:rPr>
              <a:t>for effective monitoring and supervision in the future.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4115781239"/>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7EF3E-E2E6-C627-0FE6-17E1E5CDC42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E62E1B1-2100-C579-61E9-7E181ECA89FB}"/>
              </a:ext>
            </a:extLst>
          </p:cNvPr>
          <p:cNvSpPr txBox="1"/>
          <p:nvPr/>
        </p:nvSpPr>
        <p:spPr>
          <a:xfrm>
            <a:off x="390525" y="233989"/>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27</a:t>
            </a:r>
            <a:r>
              <a:rPr kumimoji="0" lang="en-GB" sz="2000" b="1" i="0" u="none" strike="noStrike" kern="1200" cap="none" spc="0" normalizeH="0" baseline="30000" noProof="0" dirty="0">
                <a:ln>
                  <a:noFill/>
                </a:ln>
                <a:solidFill>
                  <a:prstClr val="white">
                    <a:lumMod val="50000"/>
                  </a:prstClr>
                </a:solidFill>
                <a:effectLst/>
                <a:uLnTx/>
                <a:uFillTx/>
                <a:latin typeface="Arial" pitchFamily="18"/>
                <a:ea typeface="Microsoft YaHei" pitchFamily="2"/>
                <a:cs typeface="Mangal" pitchFamily="2"/>
              </a:rPr>
              <a:t>th</a:t>
            </a: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 January 2025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Lesley Williams</a:t>
            </a:r>
          </a:p>
        </p:txBody>
      </p:sp>
      <p:sp>
        <p:nvSpPr>
          <p:cNvPr id="10" name="TextBox 9">
            <a:extLst>
              <a:ext uri="{FF2B5EF4-FFF2-40B4-BE49-F238E27FC236}">
                <a16:creationId xmlns:a16="http://schemas.microsoft.com/office/drawing/2014/main" id="{04D12A7D-C237-2A23-E6C4-82734D232963}"/>
              </a:ext>
            </a:extLst>
          </p:cNvPr>
          <p:cNvSpPr txBox="1"/>
          <p:nvPr/>
        </p:nvSpPr>
        <p:spPr>
          <a:xfrm>
            <a:off x="628388" y="1239195"/>
            <a:ext cx="9679781"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https://judiciary.scot/home/sentences-judgments/sentences-and-opinions/2025/01/27/hma-v-iain-owens--elaine-lannery--lesley-williams--paul-brannan--scott-forbes--barry-watson---john-clark</a:t>
            </a:r>
          </a:p>
        </p:txBody>
      </p:sp>
      <p:sp>
        <p:nvSpPr>
          <p:cNvPr id="3" name="TextBox 2">
            <a:extLst>
              <a:ext uri="{FF2B5EF4-FFF2-40B4-BE49-F238E27FC236}">
                <a16:creationId xmlns:a16="http://schemas.microsoft.com/office/drawing/2014/main" id="{3D02B86C-7E32-19D8-8714-811E89977AC0}"/>
              </a:ext>
            </a:extLst>
          </p:cNvPr>
          <p:cNvSpPr txBox="1"/>
          <p:nvPr/>
        </p:nvSpPr>
        <p:spPr>
          <a:xfrm>
            <a:off x="248827" y="2114003"/>
            <a:ext cx="10438901" cy="5211683"/>
          </a:xfrm>
          <a:prstGeom prst="rect">
            <a:avLst/>
          </a:prstGeom>
          <a:noFill/>
        </p:spPr>
        <p:txBody>
          <a:bodyPr wrap="square">
            <a:spAutoFit/>
          </a:bodyPr>
          <a:lstStyle/>
          <a:p>
            <a:pPr algn="l">
              <a:spcAft>
                <a:spcPts val="750"/>
              </a:spcAft>
              <a:buNone/>
            </a:pPr>
            <a:r>
              <a:rPr lang="en-GB" b="1" i="0" dirty="0">
                <a:solidFill>
                  <a:srgbClr val="333333"/>
                </a:solidFill>
                <a:effectLst/>
                <a:latin typeface="Helvetica Neue"/>
              </a:rPr>
              <a:t>Lesley Williams</a:t>
            </a:r>
            <a:endParaRPr lang="en-GB" b="0" i="0" dirty="0">
              <a:solidFill>
                <a:srgbClr val="333333"/>
              </a:solidFill>
              <a:effectLst/>
              <a:latin typeface="Helvetica Neue"/>
            </a:endParaRPr>
          </a:p>
          <a:p>
            <a:pPr algn="l">
              <a:spcAft>
                <a:spcPts val="750"/>
              </a:spcAft>
              <a:buNone/>
            </a:pPr>
            <a:r>
              <a:rPr lang="en-GB" b="0" i="0" dirty="0">
                <a:solidFill>
                  <a:srgbClr val="333333"/>
                </a:solidFill>
                <a:effectLst/>
                <a:latin typeface="Helvetica Neue"/>
              </a:rPr>
              <a:t>You were convicted of charges 4, 14, 24 (30), 31 (39) and 32 (40).</a:t>
            </a:r>
          </a:p>
          <a:p>
            <a:pPr algn="l">
              <a:spcAft>
                <a:spcPts val="750"/>
              </a:spcAft>
              <a:buNone/>
            </a:pPr>
            <a:r>
              <a:rPr lang="en-GB" b="0" i="0" dirty="0">
                <a:solidFill>
                  <a:srgbClr val="333333"/>
                </a:solidFill>
                <a:effectLst/>
                <a:latin typeface="Helvetica Neue"/>
              </a:rPr>
              <a:t>I note that, albeit they date back to 2004 and 2005, you have </a:t>
            </a:r>
            <a:r>
              <a:rPr lang="en-GB" b="0" i="0" dirty="0">
                <a:solidFill>
                  <a:srgbClr val="333333"/>
                </a:solidFill>
                <a:effectLst/>
                <a:highlight>
                  <a:srgbClr val="FFFF00"/>
                </a:highlight>
                <a:latin typeface="Helvetica Neue"/>
              </a:rPr>
              <a:t>three convictions for assault</a:t>
            </a:r>
            <a:r>
              <a:rPr lang="en-GB" b="0" i="0" dirty="0">
                <a:solidFill>
                  <a:srgbClr val="333333"/>
                </a:solidFill>
                <a:effectLst/>
                <a:latin typeface="Helvetica Neue"/>
              </a:rPr>
              <a:t>. One is aggravated by robbery and two are aggravated by causing injury. </a:t>
            </a:r>
            <a:r>
              <a:rPr lang="en-GB" b="0" i="0" dirty="0">
                <a:solidFill>
                  <a:srgbClr val="333333"/>
                </a:solidFill>
                <a:effectLst/>
                <a:highlight>
                  <a:srgbClr val="FFFF00"/>
                </a:highlight>
                <a:latin typeface="Helvetica Neue"/>
              </a:rPr>
              <a:t>Seven of your convictions were committed when you were on bail. </a:t>
            </a:r>
            <a:r>
              <a:rPr lang="en-GB" b="0" i="0" dirty="0">
                <a:solidFill>
                  <a:srgbClr val="333333"/>
                </a:solidFill>
                <a:effectLst/>
                <a:latin typeface="Helvetica Neue"/>
              </a:rPr>
              <a:t>You have previous convictions for being concerned in </a:t>
            </a:r>
            <a:r>
              <a:rPr lang="en-GB" b="0" i="0" dirty="0">
                <a:solidFill>
                  <a:srgbClr val="333333"/>
                </a:solidFill>
                <a:effectLst/>
                <a:highlight>
                  <a:srgbClr val="FFFF00"/>
                </a:highlight>
                <a:latin typeface="Helvetica Neue"/>
              </a:rPr>
              <a:t>supplying class A drugs, heroin, in 2015 and 2016 and the evidence in the trial disclosed substantial involvement in supplying both heroin and cocaine over a significant period</a:t>
            </a:r>
            <a:r>
              <a:rPr lang="en-GB" b="0" i="0" dirty="0">
                <a:solidFill>
                  <a:srgbClr val="333333"/>
                </a:solidFill>
                <a:effectLst/>
                <a:latin typeface="Helvetica Neue"/>
              </a:rPr>
              <a:t>. Part of this was done in proximity to vulnerable children.</a:t>
            </a:r>
          </a:p>
          <a:p>
            <a:pPr algn="l">
              <a:spcAft>
                <a:spcPts val="750"/>
              </a:spcAft>
              <a:buNone/>
            </a:pPr>
            <a:r>
              <a:rPr lang="en-GB" b="0" i="0" dirty="0">
                <a:solidFill>
                  <a:srgbClr val="333333"/>
                </a:solidFill>
                <a:effectLst/>
                <a:latin typeface="Helvetica Neue"/>
              </a:rPr>
              <a:t>This would itself attract significant punishment, not least  because a third conviction for </a:t>
            </a:r>
            <a:r>
              <a:rPr lang="en-GB" b="0" i="0" dirty="0">
                <a:solidFill>
                  <a:srgbClr val="333333"/>
                </a:solidFill>
                <a:effectLst/>
                <a:highlight>
                  <a:srgbClr val="FFFF00"/>
                </a:highlight>
                <a:latin typeface="Helvetica Neue"/>
              </a:rPr>
              <a:t>trafficking class A drugs attracts a minimum, sentence of 7 years </a:t>
            </a:r>
            <a:r>
              <a:rPr lang="en-GB" b="0" i="0" dirty="0">
                <a:solidFill>
                  <a:srgbClr val="333333"/>
                </a:solidFill>
                <a:effectLst/>
                <a:latin typeface="Helvetica Neue"/>
              </a:rPr>
              <a:t>but, in this case, it is overshadowed by your serious physical and sexual abuse of young children. This includes the </a:t>
            </a:r>
            <a:r>
              <a:rPr lang="en-GB" b="0" i="0" dirty="0">
                <a:solidFill>
                  <a:srgbClr val="333333"/>
                </a:solidFill>
                <a:effectLst/>
                <a:highlight>
                  <a:srgbClr val="FFFF00"/>
                </a:highlight>
                <a:latin typeface="Helvetica Neue"/>
              </a:rPr>
              <a:t>attempted murder of a very young child </a:t>
            </a:r>
            <a:r>
              <a:rPr lang="en-GB" b="0" i="0" dirty="0">
                <a:solidFill>
                  <a:srgbClr val="333333"/>
                </a:solidFill>
                <a:effectLst/>
                <a:latin typeface="Helvetica Neue"/>
              </a:rPr>
              <a:t>and </a:t>
            </a:r>
            <a:r>
              <a:rPr lang="en-GB" b="0" i="0" dirty="0">
                <a:solidFill>
                  <a:srgbClr val="333333"/>
                </a:solidFill>
                <a:effectLst/>
                <a:highlight>
                  <a:srgbClr val="FFFF00"/>
                </a:highlight>
                <a:latin typeface="Helvetica Neue"/>
              </a:rPr>
              <a:t>appalling sexual abuse of two young children, child A and child C, on repeated occasions</a:t>
            </a:r>
            <a:r>
              <a:rPr lang="en-GB" b="0" i="0" dirty="0">
                <a:solidFill>
                  <a:srgbClr val="333333"/>
                </a:solidFill>
                <a:effectLst/>
                <a:latin typeface="Helvetica Neue"/>
              </a:rPr>
              <a:t>, and </a:t>
            </a:r>
            <a:r>
              <a:rPr lang="en-GB" b="0" i="0" dirty="0">
                <a:solidFill>
                  <a:srgbClr val="333333"/>
                </a:solidFill>
                <a:effectLst/>
                <a:highlight>
                  <a:srgbClr val="FFFF00"/>
                </a:highlight>
                <a:latin typeface="Helvetica Neue"/>
              </a:rPr>
              <a:t>inducing the involvement of a third, child B, </a:t>
            </a:r>
            <a:r>
              <a:rPr lang="en-GB" b="0" i="0" dirty="0">
                <a:solidFill>
                  <a:srgbClr val="333333"/>
                </a:solidFill>
                <a:effectLst/>
                <a:latin typeface="Helvetica Neue"/>
              </a:rPr>
              <a:t>on charge 24. You </a:t>
            </a:r>
            <a:r>
              <a:rPr lang="en-GB" b="0" i="0" dirty="0">
                <a:solidFill>
                  <a:srgbClr val="333333"/>
                </a:solidFill>
                <a:effectLst/>
                <a:highlight>
                  <a:srgbClr val="FFFF00"/>
                </a:highlight>
                <a:latin typeface="Helvetica Neue"/>
              </a:rPr>
              <a:t>physically assisted several men</a:t>
            </a:r>
            <a:r>
              <a:rPr lang="en-GB" b="0" i="0" dirty="0">
                <a:solidFill>
                  <a:srgbClr val="333333"/>
                </a:solidFill>
                <a:effectLst/>
                <a:latin typeface="Helvetica Neue"/>
              </a:rPr>
              <a:t> as you and others </a:t>
            </a:r>
            <a:r>
              <a:rPr lang="en-GB" b="0" i="0" dirty="0">
                <a:solidFill>
                  <a:srgbClr val="333333"/>
                </a:solidFill>
                <a:effectLst/>
                <a:highlight>
                  <a:srgbClr val="FFFF00"/>
                </a:highlight>
                <a:latin typeface="Helvetica Neue"/>
              </a:rPr>
              <a:t>encouraged and applauded what was happening </a:t>
            </a:r>
            <a:r>
              <a:rPr lang="en-GB" b="0" i="0" dirty="0">
                <a:solidFill>
                  <a:srgbClr val="333333"/>
                </a:solidFill>
                <a:effectLst/>
                <a:latin typeface="Helvetica Neue"/>
              </a:rPr>
              <a:t>on charge 24.</a:t>
            </a:r>
          </a:p>
          <a:p>
            <a:pPr algn="l">
              <a:spcAft>
                <a:spcPts val="750"/>
              </a:spcAft>
              <a:buNone/>
            </a:pPr>
            <a:r>
              <a:rPr lang="en-GB" b="0" i="0" dirty="0">
                <a:solidFill>
                  <a:srgbClr val="333333"/>
                </a:solidFill>
                <a:effectLst/>
                <a:latin typeface="Helvetica Neue"/>
              </a:rPr>
              <a:t>I </a:t>
            </a:r>
            <a:r>
              <a:rPr lang="en-GB" b="0" i="0" dirty="0">
                <a:solidFill>
                  <a:srgbClr val="333333"/>
                </a:solidFill>
                <a:effectLst/>
                <a:highlight>
                  <a:srgbClr val="FFFF00"/>
                </a:highlight>
                <a:latin typeface="Helvetica Neue"/>
              </a:rPr>
              <a:t>note from the social work report</a:t>
            </a:r>
            <a:r>
              <a:rPr lang="en-GB" b="0" i="0" dirty="0">
                <a:solidFill>
                  <a:srgbClr val="333333"/>
                </a:solidFill>
                <a:effectLst/>
                <a:latin typeface="Helvetica Neue"/>
              </a:rPr>
              <a:t> that you </a:t>
            </a:r>
            <a:r>
              <a:rPr lang="en-GB" b="0" i="0" dirty="0">
                <a:solidFill>
                  <a:srgbClr val="333333"/>
                </a:solidFill>
                <a:effectLst/>
                <a:highlight>
                  <a:srgbClr val="FFFF00"/>
                </a:highlight>
                <a:latin typeface="Helvetica Neue"/>
              </a:rPr>
              <a:t>did not engage with child protection plans and support for your own children</a:t>
            </a:r>
            <a:r>
              <a:rPr lang="en-GB" b="0" i="0" dirty="0">
                <a:solidFill>
                  <a:srgbClr val="333333"/>
                </a:solidFill>
                <a:effectLst/>
                <a:latin typeface="Helvetica Neue"/>
              </a:rPr>
              <a:t>. Records suggest that </a:t>
            </a:r>
            <a:r>
              <a:rPr lang="en-GB" b="0" i="0" dirty="0">
                <a:solidFill>
                  <a:srgbClr val="333333"/>
                </a:solidFill>
                <a:effectLst/>
                <a:highlight>
                  <a:srgbClr val="FFFF00"/>
                </a:highlight>
                <a:latin typeface="Helvetica Neue"/>
              </a:rPr>
              <a:t>you had unsupervised contact with your own children in breach of bail conditions in these proceedings</a:t>
            </a:r>
            <a:r>
              <a:rPr lang="en-GB" b="0" i="0" dirty="0">
                <a:solidFill>
                  <a:srgbClr val="333333"/>
                </a:solidFill>
                <a:effectLst/>
                <a:latin typeface="Helvetica Neue"/>
              </a:rPr>
              <a:t>. You have frequently offended when on bail.</a:t>
            </a:r>
          </a:p>
        </p:txBody>
      </p:sp>
    </p:spTree>
    <p:extLst>
      <p:ext uri="{BB962C8B-B14F-4D97-AF65-F5344CB8AC3E}">
        <p14:creationId xmlns:p14="http://schemas.microsoft.com/office/powerpoint/2010/main" val="4208613953"/>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36901-CD00-9D1C-8C83-F1337EA7A0E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56821E6-563F-D532-A3BC-F88CB8AEE7A6}"/>
              </a:ext>
            </a:extLst>
          </p:cNvPr>
          <p:cNvSpPr txBox="1"/>
          <p:nvPr/>
        </p:nvSpPr>
        <p:spPr>
          <a:xfrm>
            <a:off x="390525" y="233989"/>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27</a:t>
            </a:r>
            <a:r>
              <a:rPr kumimoji="0" lang="en-GB" sz="2000" b="1" i="0" u="none" strike="noStrike" kern="1200" cap="none" spc="0" normalizeH="0" baseline="30000" noProof="0" dirty="0">
                <a:ln>
                  <a:noFill/>
                </a:ln>
                <a:solidFill>
                  <a:prstClr val="white">
                    <a:lumMod val="50000"/>
                  </a:prstClr>
                </a:solidFill>
                <a:effectLst/>
                <a:uLnTx/>
                <a:uFillTx/>
                <a:latin typeface="Arial" pitchFamily="18"/>
                <a:ea typeface="Microsoft YaHei" pitchFamily="2"/>
                <a:cs typeface="Mangal" pitchFamily="2"/>
              </a:rPr>
              <a:t>th</a:t>
            </a: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 January 2025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Scott Forbes</a:t>
            </a:r>
          </a:p>
        </p:txBody>
      </p:sp>
      <p:sp>
        <p:nvSpPr>
          <p:cNvPr id="10" name="TextBox 9">
            <a:extLst>
              <a:ext uri="{FF2B5EF4-FFF2-40B4-BE49-F238E27FC236}">
                <a16:creationId xmlns:a16="http://schemas.microsoft.com/office/drawing/2014/main" id="{51181496-1937-CB62-5EE4-2DBE70305EDD}"/>
              </a:ext>
            </a:extLst>
          </p:cNvPr>
          <p:cNvSpPr txBox="1"/>
          <p:nvPr/>
        </p:nvSpPr>
        <p:spPr>
          <a:xfrm>
            <a:off x="628388" y="1239195"/>
            <a:ext cx="9679781"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https://judiciary.scot/home/sentences-judgments/sentences-and-opinions/2025/01/27/hma-v-iain-owens--elaine-lannery--lesley-williams--paul-brannan--scott-forbes--barry-watson---john-clark</a:t>
            </a:r>
          </a:p>
        </p:txBody>
      </p:sp>
      <p:sp>
        <p:nvSpPr>
          <p:cNvPr id="3" name="TextBox 2">
            <a:extLst>
              <a:ext uri="{FF2B5EF4-FFF2-40B4-BE49-F238E27FC236}">
                <a16:creationId xmlns:a16="http://schemas.microsoft.com/office/drawing/2014/main" id="{1FAA079E-B1D3-664C-8620-3F7C449F63EE}"/>
              </a:ext>
            </a:extLst>
          </p:cNvPr>
          <p:cNvSpPr txBox="1"/>
          <p:nvPr/>
        </p:nvSpPr>
        <p:spPr>
          <a:xfrm>
            <a:off x="248827" y="1870636"/>
            <a:ext cx="10438901" cy="5488682"/>
          </a:xfrm>
          <a:prstGeom prst="rect">
            <a:avLst/>
          </a:prstGeom>
          <a:noFill/>
        </p:spPr>
        <p:txBody>
          <a:bodyPr wrap="square">
            <a:spAutoFit/>
          </a:bodyPr>
          <a:lstStyle/>
          <a:p>
            <a:pPr algn="l">
              <a:spcAft>
                <a:spcPts val="750"/>
              </a:spcAft>
              <a:buNone/>
            </a:pPr>
            <a:r>
              <a:rPr lang="en-GB" b="1" i="0" dirty="0">
                <a:solidFill>
                  <a:srgbClr val="333333"/>
                </a:solidFill>
                <a:effectLst/>
                <a:latin typeface="Helvetica Neue"/>
              </a:rPr>
              <a:t>Scott Forbes</a:t>
            </a:r>
            <a:endParaRPr lang="en-GB" b="0" i="0" dirty="0">
              <a:solidFill>
                <a:srgbClr val="333333"/>
              </a:solidFill>
              <a:effectLst/>
              <a:latin typeface="Helvetica Neue"/>
            </a:endParaRPr>
          </a:p>
          <a:p>
            <a:pPr algn="l">
              <a:spcAft>
                <a:spcPts val="750"/>
              </a:spcAft>
              <a:buNone/>
            </a:pPr>
            <a:r>
              <a:rPr lang="en-GB" b="0" i="0" dirty="0">
                <a:solidFill>
                  <a:srgbClr val="333333"/>
                </a:solidFill>
                <a:effectLst/>
                <a:latin typeface="Helvetica Neue"/>
              </a:rPr>
              <a:t>You were </a:t>
            </a:r>
            <a:r>
              <a:rPr lang="en-GB" b="0" i="0" dirty="0">
                <a:solidFill>
                  <a:srgbClr val="333333"/>
                </a:solidFill>
                <a:effectLst/>
                <a:highlight>
                  <a:srgbClr val="FFFF00"/>
                </a:highlight>
                <a:latin typeface="Helvetica Neue"/>
              </a:rPr>
              <a:t>convicted only of charge 24 (30) </a:t>
            </a:r>
            <a:r>
              <a:rPr lang="en-GB" b="0" i="0" dirty="0">
                <a:solidFill>
                  <a:srgbClr val="333333"/>
                </a:solidFill>
                <a:effectLst/>
                <a:latin typeface="Helvetica Neue"/>
              </a:rPr>
              <a:t>but </a:t>
            </a:r>
            <a:r>
              <a:rPr lang="en-GB" b="1" i="0" dirty="0">
                <a:solidFill>
                  <a:srgbClr val="333333"/>
                </a:solidFill>
                <a:effectLst/>
                <a:highlight>
                  <a:srgbClr val="FFFF00"/>
                </a:highlight>
                <a:latin typeface="Helvetica Neue"/>
              </a:rPr>
              <a:t>you filmed what went on </a:t>
            </a:r>
            <a:r>
              <a:rPr lang="en-GB" b="0" i="0" dirty="0">
                <a:solidFill>
                  <a:srgbClr val="333333"/>
                </a:solidFill>
                <a:effectLst/>
                <a:latin typeface="Helvetica Neue"/>
              </a:rPr>
              <a:t>and yourself </a:t>
            </a:r>
            <a:r>
              <a:rPr lang="en-GB" b="0" i="0" dirty="0">
                <a:solidFill>
                  <a:srgbClr val="333333"/>
                </a:solidFill>
                <a:effectLst/>
                <a:highlight>
                  <a:srgbClr val="FFFF00"/>
                </a:highlight>
                <a:latin typeface="Helvetica Neue"/>
              </a:rPr>
              <a:t>inflicted exceptionally serious sexual abuse on a child of 3 on repeated occasions in the dreadful circumstances disclosed in the evidence. </a:t>
            </a:r>
            <a:r>
              <a:rPr lang="en-GB" b="0" i="0" dirty="0">
                <a:solidFill>
                  <a:srgbClr val="333333"/>
                </a:solidFill>
                <a:effectLst/>
                <a:latin typeface="Helvetica Neue"/>
              </a:rPr>
              <a:t>You have a very limited criminal record but it is not without significance that </a:t>
            </a:r>
            <a:r>
              <a:rPr lang="en-GB" b="0" i="0" dirty="0">
                <a:solidFill>
                  <a:srgbClr val="333333"/>
                </a:solidFill>
                <a:effectLst/>
                <a:highlight>
                  <a:srgbClr val="FFFF00"/>
                </a:highlight>
                <a:latin typeface="Helvetica Neue"/>
              </a:rPr>
              <a:t>a previous offence was committed when you were on bail.</a:t>
            </a:r>
          </a:p>
          <a:p>
            <a:pPr algn="l">
              <a:spcAft>
                <a:spcPts val="750"/>
              </a:spcAft>
              <a:buNone/>
            </a:pPr>
            <a:r>
              <a:rPr lang="en-GB" b="0" i="0" dirty="0">
                <a:solidFill>
                  <a:srgbClr val="333333"/>
                </a:solidFill>
                <a:effectLst/>
                <a:latin typeface="Helvetica Neue"/>
              </a:rPr>
              <a:t>I have considered the different level or risk you are assessed as presenting in the two risk assessment reports before the court. In light of the evidence I heard in the trial, I am not persuaded by the argument that you were somehow swept along by others to do things you would not have done by yourself. </a:t>
            </a:r>
            <a:r>
              <a:rPr lang="en-GB" b="0" i="0" dirty="0">
                <a:solidFill>
                  <a:srgbClr val="333333"/>
                </a:solidFill>
                <a:effectLst/>
                <a:highlight>
                  <a:srgbClr val="FFFF00"/>
                </a:highlight>
                <a:latin typeface="Helvetica Neue"/>
              </a:rPr>
              <a:t>You were entrusted with specific and significant roles in the repeated commission of these crimes</a:t>
            </a:r>
            <a:r>
              <a:rPr lang="en-GB" b="0" i="0" dirty="0">
                <a:solidFill>
                  <a:srgbClr val="333333"/>
                </a:solidFill>
                <a:effectLst/>
                <a:latin typeface="Helvetica Neue"/>
              </a:rPr>
              <a:t>. I have </a:t>
            </a:r>
            <a:r>
              <a:rPr lang="en-GB" b="0" i="0" dirty="0">
                <a:solidFill>
                  <a:srgbClr val="333333"/>
                </a:solidFill>
                <a:effectLst/>
                <a:highlight>
                  <a:srgbClr val="FFFF00"/>
                </a:highlight>
                <a:latin typeface="Helvetica Neue"/>
              </a:rPr>
              <a:t>already mentioned filming</a:t>
            </a:r>
            <a:r>
              <a:rPr lang="en-GB" b="0" i="0" dirty="0">
                <a:solidFill>
                  <a:srgbClr val="333333"/>
                </a:solidFill>
                <a:effectLst/>
                <a:latin typeface="Helvetica Neue"/>
              </a:rPr>
              <a:t>. Sometimes </a:t>
            </a:r>
            <a:r>
              <a:rPr lang="en-GB" b="0" i="0" dirty="0">
                <a:solidFill>
                  <a:srgbClr val="333333"/>
                </a:solidFill>
                <a:effectLst/>
                <a:highlight>
                  <a:srgbClr val="FFFF00"/>
                </a:highlight>
                <a:latin typeface="Helvetica Neue"/>
              </a:rPr>
              <a:t>you operated a timer </a:t>
            </a:r>
            <a:r>
              <a:rPr lang="en-GB" b="0" i="0" dirty="0">
                <a:solidFill>
                  <a:srgbClr val="333333"/>
                </a:solidFill>
                <a:effectLst/>
                <a:latin typeface="Helvetica Neue"/>
              </a:rPr>
              <a:t>and would </a:t>
            </a:r>
            <a:r>
              <a:rPr lang="en-GB" b="0" i="0" dirty="0">
                <a:solidFill>
                  <a:srgbClr val="333333"/>
                </a:solidFill>
                <a:effectLst/>
                <a:highlight>
                  <a:srgbClr val="FFFF00"/>
                </a:highlight>
                <a:latin typeface="Helvetica Neue"/>
              </a:rPr>
              <a:t>go last in the knowledge of what had gone before and the condition of the child</a:t>
            </a:r>
            <a:r>
              <a:rPr lang="en-GB" b="0" i="0" dirty="0">
                <a:solidFill>
                  <a:srgbClr val="333333"/>
                </a:solidFill>
                <a:effectLst/>
                <a:latin typeface="Helvetica Neue"/>
              </a:rPr>
              <a:t>. You also </a:t>
            </a:r>
            <a:r>
              <a:rPr lang="en-GB" b="0" i="0" dirty="0">
                <a:solidFill>
                  <a:srgbClr val="333333"/>
                </a:solidFill>
                <a:effectLst/>
                <a:highlight>
                  <a:srgbClr val="FFFF00"/>
                </a:highlight>
                <a:latin typeface="Helvetica Neue"/>
              </a:rPr>
              <a:t>bear criminal responsibility for inducing child B to engage in what was happening</a:t>
            </a:r>
            <a:r>
              <a:rPr lang="en-GB" b="0" i="0" dirty="0">
                <a:solidFill>
                  <a:srgbClr val="333333"/>
                </a:solidFill>
                <a:effectLst/>
                <a:latin typeface="Helvetica Neue"/>
              </a:rPr>
              <a:t>. </a:t>
            </a:r>
          </a:p>
          <a:p>
            <a:pPr algn="l">
              <a:spcAft>
                <a:spcPts val="750"/>
              </a:spcAft>
              <a:buNone/>
            </a:pPr>
            <a:r>
              <a:rPr lang="en-GB" b="0" i="0" dirty="0">
                <a:solidFill>
                  <a:srgbClr val="333333"/>
                </a:solidFill>
                <a:effectLst/>
                <a:latin typeface="Helvetica Neue"/>
              </a:rPr>
              <a:t>In light of the nature of your repeated criminal conduct committed as a mature adult in mid-life and your integral role on the occasions described, the information in the social work and risk assessment reports in one of which you are deemed to present a high risk I am unpersuaded by the argument that I should impose an extended sentence. I am satisfied that the risk criteria are probably met.</a:t>
            </a:r>
          </a:p>
          <a:p>
            <a:pPr algn="l">
              <a:spcAft>
                <a:spcPts val="750"/>
              </a:spcAft>
              <a:buNone/>
            </a:pPr>
            <a:r>
              <a:rPr lang="en-GB" b="0" i="0" dirty="0">
                <a:solidFill>
                  <a:srgbClr val="333333"/>
                </a:solidFill>
                <a:effectLst/>
                <a:latin typeface="Helvetica Neue"/>
              </a:rPr>
              <a:t>Had I not been imposing an order for lifelong restriction I would have imposed a prison term of 19 years.</a:t>
            </a:r>
          </a:p>
        </p:txBody>
      </p:sp>
    </p:spTree>
    <p:extLst>
      <p:ext uri="{BB962C8B-B14F-4D97-AF65-F5344CB8AC3E}">
        <p14:creationId xmlns:p14="http://schemas.microsoft.com/office/powerpoint/2010/main" val="135243141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9C83E-6297-2299-ABF2-B659CF958BA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C867B02-9526-9D61-DFE3-BAFFBF5007D7}"/>
              </a:ext>
            </a:extLst>
          </p:cNvPr>
          <p:cNvSpPr txBox="1"/>
          <p:nvPr/>
        </p:nvSpPr>
        <p:spPr>
          <a:xfrm>
            <a:off x="392113" y="224397"/>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31</a:t>
            </a:r>
            <a:r>
              <a:rPr lang="en-GB" sz="2000" b="1" baseline="30000" dirty="0">
                <a:solidFill>
                  <a:prstClr val="white">
                    <a:lumMod val="50000"/>
                  </a:prstClr>
                </a:solidFill>
                <a:latin typeface="Arial" pitchFamily="18"/>
                <a:ea typeface="Microsoft YaHei" pitchFamily="2"/>
                <a:cs typeface="Mangal" pitchFamily="2"/>
              </a:rPr>
              <a:t>st</a:t>
            </a:r>
            <a:r>
              <a:rPr lang="en-GB" sz="2000" b="1" dirty="0">
                <a:solidFill>
                  <a:prstClr val="white">
                    <a:lumMod val="50000"/>
                  </a:prstClr>
                </a:solidFill>
                <a:latin typeface="Arial" pitchFamily="18"/>
                <a:ea typeface="Microsoft YaHei" pitchFamily="2"/>
                <a:cs typeface="Mangal" pitchFamily="2"/>
              </a:rPr>
              <a:t> October 2023</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‘Witches &amp; Wizards’</a:t>
            </a:r>
            <a:endPar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sp>
        <p:nvSpPr>
          <p:cNvPr id="3" name="TextBox 2">
            <a:extLst>
              <a:ext uri="{FF2B5EF4-FFF2-40B4-BE49-F238E27FC236}">
                <a16:creationId xmlns:a16="http://schemas.microsoft.com/office/drawing/2014/main" id="{2E4E51DC-DEE8-4789-A8FD-BE91BA15FB4E}"/>
              </a:ext>
            </a:extLst>
          </p:cNvPr>
          <p:cNvSpPr txBox="1"/>
          <p:nvPr/>
        </p:nvSpPr>
        <p:spPr>
          <a:xfrm>
            <a:off x="427465" y="7132637"/>
            <a:ext cx="9910762" cy="646331"/>
          </a:xfrm>
          <a:prstGeom prst="rect">
            <a:avLst/>
          </a:prstGeom>
          <a:noFill/>
        </p:spPr>
        <p:txBody>
          <a:bodyPr wrap="square">
            <a:spAutoFit/>
          </a:bodyPr>
          <a:lstStyle/>
          <a:p>
            <a:r>
              <a:rPr lang="en-GB" dirty="0"/>
              <a:t> </a:t>
            </a:r>
            <a:r>
              <a:rPr lang="en-GB" dirty="0">
                <a:hlinkClick r:id="rId3"/>
              </a:rPr>
              <a:t>https://www.independent.co.uk/news/uk/crime/glasgow-high-court-dna-evidence-b2439167.html</a:t>
            </a:r>
            <a:endParaRPr lang="en-GB" dirty="0"/>
          </a:p>
          <a:p>
            <a:endParaRPr lang="en-GB" dirty="0"/>
          </a:p>
        </p:txBody>
      </p:sp>
      <p:pic>
        <p:nvPicPr>
          <p:cNvPr id="7" name="Picture 6">
            <a:extLst>
              <a:ext uri="{FF2B5EF4-FFF2-40B4-BE49-F238E27FC236}">
                <a16:creationId xmlns:a16="http://schemas.microsoft.com/office/drawing/2014/main" id="{AB6DFE2D-10D4-5DBD-73CB-E3D3BA3CA0C8}"/>
              </a:ext>
            </a:extLst>
          </p:cNvPr>
          <p:cNvPicPr>
            <a:picLocks noChangeAspect="1"/>
          </p:cNvPicPr>
          <p:nvPr/>
        </p:nvPicPr>
        <p:blipFill>
          <a:blip r:embed="rId4"/>
          <a:srcRect l="14366" t="17058" r="18641" b="57180"/>
          <a:stretch/>
        </p:blipFill>
        <p:spPr>
          <a:xfrm>
            <a:off x="240506" y="1352288"/>
            <a:ext cx="5181600" cy="1120816"/>
          </a:xfrm>
          <a:prstGeom prst="rect">
            <a:avLst/>
          </a:prstGeom>
        </p:spPr>
      </p:pic>
      <p:pic>
        <p:nvPicPr>
          <p:cNvPr id="10" name="Picture 9">
            <a:extLst>
              <a:ext uri="{FF2B5EF4-FFF2-40B4-BE49-F238E27FC236}">
                <a16:creationId xmlns:a16="http://schemas.microsoft.com/office/drawing/2014/main" id="{2160F689-BD7B-933C-1565-381D37F9F666}"/>
              </a:ext>
            </a:extLst>
          </p:cNvPr>
          <p:cNvPicPr>
            <a:picLocks noChangeAspect="1"/>
          </p:cNvPicPr>
          <p:nvPr/>
        </p:nvPicPr>
        <p:blipFill>
          <a:blip r:embed="rId5"/>
          <a:srcRect l="17414" t="39864" r="42446" b="38597"/>
          <a:stretch/>
        </p:blipFill>
        <p:spPr>
          <a:xfrm>
            <a:off x="5345906" y="1143798"/>
            <a:ext cx="5105401" cy="1541015"/>
          </a:xfrm>
          <a:prstGeom prst="rect">
            <a:avLst/>
          </a:prstGeom>
        </p:spPr>
      </p:pic>
      <p:sp>
        <p:nvSpPr>
          <p:cNvPr id="13" name="TextBox 12">
            <a:extLst>
              <a:ext uri="{FF2B5EF4-FFF2-40B4-BE49-F238E27FC236}">
                <a16:creationId xmlns:a16="http://schemas.microsoft.com/office/drawing/2014/main" id="{0ABD9DD8-D8C5-DF8D-EC7D-802E8B1DE0ED}"/>
              </a:ext>
            </a:extLst>
          </p:cNvPr>
          <p:cNvSpPr txBox="1"/>
          <p:nvPr/>
        </p:nvSpPr>
        <p:spPr>
          <a:xfrm>
            <a:off x="333985" y="2731432"/>
            <a:ext cx="10097721" cy="4401205"/>
          </a:xfrm>
          <a:prstGeom prst="rect">
            <a:avLst/>
          </a:prstGeom>
          <a:noFill/>
        </p:spPr>
        <p:txBody>
          <a:bodyPr wrap="square">
            <a:spAutoFit/>
          </a:bodyPr>
          <a:lstStyle/>
          <a:p>
            <a:pPr algn="l">
              <a:spcBef>
                <a:spcPts val="1200"/>
              </a:spcBef>
              <a:spcAft>
                <a:spcPts val="1200"/>
              </a:spcAft>
              <a:buNone/>
            </a:pPr>
            <a:r>
              <a:rPr lang="en-GB" sz="1600" b="0" i="0" dirty="0">
                <a:solidFill>
                  <a:srgbClr val="222222"/>
                </a:solidFill>
                <a:effectLst/>
                <a:latin typeface="Arial Narrow" panose="020B0606020202030204" pitchFamily="34" charset="0"/>
              </a:rPr>
              <a:t>A child sex abuse ring operated in a drugs den surrounded “by witches and wizards”, a court has heard.</a:t>
            </a:r>
          </a:p>
          <a:p>
            <a:pPr algn="l">
              <a:spcBef>
                <a:spcPts val="1200"/>
              </a:spcBef>
              <a:spcAft>
                <a:spcPts val="1200"/>
              </a:spcAft>
              <a:buNone/>
            </a:pPr>
            <a:r>
              <a:rPr lang="en-GB" sz="1600" b="0" i="0" dirty="0">
                <a:solidFill>
                  <a:srgbClr val="222222"/>
                </a:solidFill>
                <a:effectLst/>
                <a:latin typeface="Arial Narrow" panose="020B0606020202030204" pitchFamily="34" charset="0"/>
              </a:rPr>
              <a:t>Three children were said to have been victims of a litany of sex crimes including rape and sexual abuse in a drug den where heroin and crack cocaine were used.</a:t>
            </a:r>
          </a:p>
          <a:p>
            <a:pPr algn="l">
              <a:spcBef>
                <a:spcPts val="1200"/>
              </a:spcBef>
              <a:spcAft>
                <a:spcPts val="1200"/>
              </a:spcAft>
              <a:buNone/>
            </a:pPr>
            <a:r>
              <a:rPr lang="en-GB" sz="1600" b="0" i="0" dirty="0">
                <a:solidFill>
                  <a:srgbClr val="222222"/>
                </a:solidFill>
                <a:effectLst/>
                <a:latin typeface="Arial Narrow" panose="020B0606020202030204" pitchFamily="34" charset="0"/>
              </a:rPr>
              <a:t>In her closing speech for the Crown, advocate depute Cath Harper told the </a:t>
            </a:r>
            <a:r>
              <a:rPr lang="en-GB" sz="1600" b="0" i="0" u="none" strike="noStrike" dirty="0">
                <a:solidFill>
                  <a:srgbClr val="222222"/>
                </a:solidFill>
                <a:effectLst/>
                <a:latin typeface="Arial Narrow" panose="020B0606020202030204" pitchFamily="34" charset="0"/>
                <a:hlinkClick r:id="rId6"/>
              </a:rPr>
              <a:t>High Court</a:t>
            </a:r>
            <a:r>
              <a:rPr lang="en-GB" sz="1600" b="0" i="0" dirty="0">
                <a:solidFill>
                  <a:srgbClr val="222222"/>
                </a:solidFill>
                <a:effectLst/>
                <a:latin typeface="Arial Narrow" panose="020B0606020202030204" pitchFamily="34" charset="0"/>
              </a:rPr>
              <a:t> in </a:t>
            </a:r>
            <a:r>
              <a:rPr lang="en-GB" sz="1600" b="0" i="0" u="none" strike="noStrike" dirty="0">
                <a:solidFill>
                  <a:srgbClr val="222222"/>
                </a:solidFill>
                <a:effectLst/>
                <a:latin typeface="Arial Narrow" panose="020B0606020202030204" pitchFamily="34" charset="0"/>
                <a:hlinkClick r:id="rId7"/>
              </a:rPr>
              <a:t>Glasgow</a:t>
            </a:r>
            <a:r>
              <a:rPr lang="en-GB" sz="1600" b="0" i="0" dirty="0">
                <a:solidFill>
                  <a:srgbClr val="222222"/>
                </a:solidFill>
                <a:effectLst/>
                <a:latin typeface="Arial Narrow" panose="020B0606020202030204" pitchFamily="34" charset="0"/>
              </a:rPr>
              <a:t> the children were allegedly subjected to “group rapes” by 11 accused, some of whom also face charges of attempted murder.</a:t>
            </a:r>
          </a:p>
          <a:p>
            <a:pPr algn="l">
              <a:spcBef>
                <a:spcPts val="1200"/>
              </a:spcBef>
              <a:spcAft>
                <a:spcPts val="1200"/>
              </a:spcAft>
              <a:buNone/>
            </a:pPr>
            <a:r>
              <a:rPr lang="en-GB" sz="1600" b="0" i="0" dirty="0">
                <a:solidFill>
                  <a:srgbClr val="222222"/>
                </a:solidFill>
                <a:effectLst/>
                <a:latin typeface="Arial Narrow" panose="020B0606020202030204" pitchFamily="34" charset="0"/>
              </a:rPr>
              <a:t>The older children were alleged to have been forced to abuse a younger child.</a:t>
            </a:r>
          </a:p>
          <a:p>
            <a:pPr algn="l">
              <a:spcBef>
                <a:spcPts val="1200"/>
              </a:spcBef>
              <a:spcAft>
                <a:spcPts val="1200"/>
              </a:spcAft>
              <a:buNone/>
            </a:pPr>
            <a:r>
              <a:rPr lang="en-GB" sz="1600" b="0" i="0" dirty="0">
                <a:solidFill>
                  <a:srgbClr val="222222"/>
                </a:solidFill>
                <a:effectLst/>
                <a:latin typeface="Arial Narrow" panose="020B0606020202030204" pitchFamily="34" charset="0"/>
              </a:rPr>
              <a:t>It is also alleged dogs were tortured, although Ms Harper said there was “no forensic evidence of these events happening”.</a:t>
            </a:r>
          </a:p>
          <a:p>
            <a:pPr algn="l">
              <a:spcBef>
                <a:spcPts val="1200"/>
              </a:spcBef>
              <a:spcAft>
                <a:spcPts val="1200"/>
              </a:spcAft>
            </a:pPr>
            <a:r>
              <a:rPr lang="en-GB" sz="1600" b="0" i="0" dirty="0">
                <a:solidFill>
                  <a:srgbClr val="222222"/>
                </a:solidFill>
                <a:effectLst/>
                <a:latin typeface="Arial Narrow" panose="020B0606020202030204" pitchFamily="34" charset="0"/>
              </a:rPr>
              <a:t>A child alleged a polythene bag was put over her head while another child was allegedly put inside a microwave, Ms Harper said.</a:t>
            </a:r>
            <a:endParaRPr lang="en-GB" sz="1600" dirty="0">
              <a:solidFill>
                <a:srgbClr val="222222"/>
              </a:solidFill>
              <a:latin typeface="Arial Narrow" panose="020B0606020202030204" pitchFamily="34" charset="0"/>
            </a:endParaRPr>
          </a:p>
          <a:p>
            <a:pPr algn="l">
              <a:spcBef>
                <a:spcPts val="1200"/>
              </a:spcBef>
              <a:spcAft>
                <a:spcPts val="1200"/>
              </a:spcAft>
            </a:pPr>
            <a:r>
              <a:rPr lang="en-GB" sz="1600" b="0" i="0" dirty="0">
                <a:solidFill>
                  <a:srgbClr val="222222"/>
                </a:solidFill>
                <a:effectLst/>
                <a:latin typeface="Arial Narrow" panose="020B0606020202030204" pitchFamily="34" charset="0"/>
              </a:rPr>
              <a:t>An allegation the 11 accused used an Ouija board or similar object to “call on spirits and demons” causing the child victims to “believe that they could see, hear and communicate with spirits and demons” and making them take part in “witchcraft” has been dropped.</a:t>
            </a:r>
          </a:p>
        </p:txBody>
      </p:sp>
    </p:spTree>
    <p:extLst>
      <p:ext uri="{BB962C8B-B14F-4D97-AF65-F5344CB8AC3E}">
        <p14:creationId xmlns:p14="http://schemas.microsoft.com/office/powerpoint/2010/main" val="64318968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DEA9C-9731-A4F9-2A1A-2B41E27B34F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D26FB1F-E580-B960-5219-59C45AF55DC5}"/>
              </a:ext>
            </a:extLst>
          </p:cNvPr>
          <p:cNvSpPr txBox="1"/>
          <p:nvPr/>
        </p:nvSpPr>
        <p:spPr>
          <a:xfrm>
            <a:off x="392906" y="213300"/>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5</a:t>
            </a:r>
            <a:r>
              <a:rPr lang="en-GB" sz="2000" b="1" baseline="30000" dirty="0">
                <a:solidFill>
                  <a:prstClr val="white">
                    <a:lumMod val="50000"/>
                  </a:prstClr>
                </a:solidFill>
                <a:latin typeface="Arial" pitchFamily="18"/>
                <a:ea typeface="Microsoft YaHei" pitchFamily="2"/>
                <a:cs typeface="Mangal" pitchFamily="2"/>
              </a:rPr>
              <a:t>th</a:t>
            </a:r>
            <a:r>
              <a:rPr lang="en-GB" sz="2000" b="1" dirty="0">
                <a:solidFill>
                  <a:prstClr val="white">
                    <a:lumMod val="50000"/>
                  </a:prstClr>
                </a:solidFill>
                <a:latin typeface="Arial" pitchFamily="18"/>
                <a:ea typeface="Microsoft YaHei" pitchFamily="2"/>
                <a:cs typeface="Mangal" pitchFamily="2"/>
              </a:rPr>
              <a:t> September 2023</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‘Satanic Child Abuse Ring’</a:t>
            </a:r>
          </a:p>
        </p:txBody>
      </p:sp>
      <p:sp>
        <p:nvSpPr>
          <p:cNvPr id="3" name="TextBox 2">
            <a:extLst>
              <a:ext uri="{FF2B5EF4-FFF2-40B4-BE49-F238E27FC236}">
                <a16:creationId xmlns:a16="http://schemas.microsoft.com/office/drawing/2014/main" id="{5996D6E4-77DC-70EA-C38A-1C437471BEA6}"/>
              </a:ext>
            </a:extLst>
          </p:cNvPr>
          <p:cNvSpPr txBox="1"/>
          <p:nvPr/>
        </p:nvSpPr>
        <p:spPr>
          <a:xfrm>
            <a:off x="392113" y="6751637"/>
            <a:ext cx="9910762" cy="646331"/>
          </a:xfrm>
          <a:prstGeom prst="rect">
            <a:avLst/>
          </a:prstGeom>
          <a:noFill/>
        </p:spPr>
        <p:txBody>
          <a:bodyPr wrap="square">
            <a:spAutoFit/>
          </a:bodyPr>
          <a:lstStyle/>
          <a:p>
            <a:r>
              <a:rPr lang="en-GB" dirty="0"/>
              <a:t> </a:t>
            </a:r>
            <a:r>
              <a:rPr lang="en-GB" dirty="0">
                <a:hlinkClick r:id="rId3"/>
              </a:rPr>
              <a:t>https://www.independent.co.uk/news/uk/crime/glasgow-high-court-dna-evidence-b2439167.html</a:t>
            </a:r>
            <a:endParaRPr lang="en-GB" dirty="0"/>
          </a:p>
          <a:p>
            <a:r>
              <a:rPr lang="en-GB" dirty="0">
                <a:hlinkClick r:id="rId4"/>
              </a:rPr>
              <a:t>https://www.independent.co.uk/news/uk/crime/glasgow-child-abuse-ring-horrors-b2446927.html</a:t>
            </a:r>
            <a:r>
              <a:rPr lang="en-GB" dirty="0"/>
              <a:t> </a:t>
            </a:r>
          </a:p>
        </p:txBody>
      </p:sp>
      <p:pic>
        <p:nvPicPr>
          <p:cNvPr id="4" name="Picture 3">
            <a:extLst>
              <a:ext uri="{FF2B5EF4-FFF2-40B4-BE49-F238E27FC236}">
                <a16:creationId xmlns:a16="http://schemas.microsoft.com/office/drawing/2014/main" id="{70B715CF-8EAA-9D8C-02CC-BFC9D03234BA}"/>
              </a:ext>
            </a:extLst>
          </p:cNvPr>
          <p:cNvPicPr>
            <a:picLocks noChangeAspect="1"/>
          </p:cNvPicPr>
          <p:nvPr/>
        </p:nvPicPr>
        <p:blipFill>
          <a:blip r:embed="rId5"/>
          <a:srcRect l="15791" t="63937" r="19354" b="14203"/>
          <a:stretch/>
        </p:blipFill>
        <p:spPr>
          <a:xfrm>
            <a:off x="392113" y="1189037"/>
            <a:ext cx="6401593" cy="1213709"/>
          </a:xfrm>
          <a:prstGeom prst="rect">
            <a:avLst/>
          </a:prstGeom>
        </p:spPr>
      </p:pic>
      <p:sp>
        <p:nvSpPr>
          <p:cNvPr id="6" name="TextBox 5">
            <a:extLst>
              <a:ext uri="{FF2B5EF4-FFF2-40B4-BE49-F238E27FC236}">
                <a16:creationId xmlns:a16="http://schemas.microsoft.com/office/drawing/2014/main" id="{5263F099-EECC-3A05-5F56-FE2F1A6DE1D6}"/>
              </a:ext>
            </a:extLst>
          </p:cNvPr>
          <p:cNvSpPr txBox="1"/>
          <p:nvPr/>
        </p:nvSpPr>
        <p:spPr>
          <a:xfrm>
            <a:off x="393178" y="2408237"/>
            <a:ext cx="9746492" cy="4401205"/>
          </a:xfrm>
          <a:prstGeom prst="rect">
            <a:avLst/>
          </a:prstGeom>
          <a:noFill/>
        </p:spPr>
        <p:txBody>
          <a:bodyPr wrap="square">
            <a:spAutoFit/>
          </a:bodyPr>
          <a:lstStyle/>
          <a:p>
            <a:r>
              <a:rPr lang="en-GB" sz="1400" dirty="0"/>
              <a:t>The children were also allegedly made to participate in classes involving witchcraft, spells and wands which made them believe that they had “metamorphosed into animals”, court documents show.</a:t>
            </a:r>
          </a:p>
          <a:p>
            <a:endParaRPr lang="en-GB" sz="1400" dirty="0"/>
          </a:p>
          <a:p>
            <a:r>
              <a:rPr lang="en-GB" sz="1400" dirty="0"/>
              <a:t>One girl was chased by people wearing devil masks, hung by her clothing from a nail on the wall, shut in a microwave, an oven, a fridge, a freezer and cupboards, the court heard.</a:t>
            </a:r>
          </a:p>
          <a:p>
            <a:endParaRPr lang="en-GB" sz="1400" dirty="0"/>
          </a:p>
          <a:p>
            <a:r>
              <a:rPr lang="en-GB" sz="1400" dirty="0"/>
              <a:t>Owens, </a:t>
            </a:r>
            <a:r>
              <a:rPr lang="en-GB" sz="1400" dirty="0" err="1"/>
              <a:t>Lannery</a:t>
            </a:r>
            <a:r>
              <a:rPr lang="en-GB" sz="1400" dirty="0"/>
              <a:t>, Williams, Brannan, Clark are also charged with attempting to murder the girl, who was also allegedly made to act like a dog and eat dog food.</a:t>
            </a:r>
          </a:p>
          <a:p>
            <a:endParaRPr lang="en-GB" sz="1400" dirty="0"/>
          </a:p>
          <a:p>
            <a:r>
              <a:rPr lang="en-GB" sz="1400" dirty="0"/>
              <a:t>The group, which is also charged with stabbing and abusing dogs, also made one child dress in lingerie and “dance in a sexualised manner” on various occasions between 1 October 2018 and 19 June 2019, the indictment claims, before she was raped by male members of the group.</a:t>
            </a:r>
          </a:p>
          <a:p>
            <a:endParaRPr lang="en-GB" sz="1400" dirty="0"/>
          </a:p>
          <a:p>
            <a:r>
              <a:rPr lang="en-GB" sz="1400" dirty="0"/>
              <a:t>The women are accused of watching, with the indictment adding that they did “clap, cheer and verbally encourage” the abuse, with some filming the attack.</a:t>
            </a:r>
          </a:p>
          <a:p>
            <a:endParaRPr lang="en-GB" sz="1400" dirty="0"/>
          </a:p>
          <a:p>
            <a:r>
              <a:rPr lang="en-GB" sz="1400" dirty="0"/>
              <a:t>Children were also allegedly forced to repeatedly sexually abuse each other with household items.</a:t>
            </a:r>
          </a:p>
          <a:p>
            <a:endParaRPr lang="en-GB" sz="1400" dirty="0"/>
          </a:p>
          <a:p>
            <a:r>
              <a:rPr lang="en-GB" sz="1400" dirty="0"/>
              <a:t>In one horrifying charge, a young child was restrained in her cot as men raped her, while others cheered and took video recordings, the court heard.</a:t>
            </a:r>
          </a:p>
        </p:txBody>
      </p:sp>
    </p:spTree>
    <p:extLst>
      <p:ext uri="{BB962C8B-B14F-4D97-AF65-F5344CB8AC3E}">
        <p14:creationId xmlns:p14="http://schemas.microsoft.com/office/powerpoint/2010/main" val="96214726"/>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BEC55-450F-FC5A-D43C-06FC38956BF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7115882-7F82-0BAC-518A-D11AD798621B}"/>
              </a:ext>
            </a:extLst>
          </p:cNvPr>
          <p:cNvSpPr txBox="1"/>
          <p:nvPr/>
        </p:nvSpPr>
        <p:spPr>
          <a:xfrm>
            <a:off x="392113" y="224397"/>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5</a:t>
            </a:r>
            <a:r>
              <a:rPr lang="en-GB" sz="2000" b="1" baseline="30000" dirty="0">
                <a:solidFill>
                  <a:prstClr val="white">
                    <a:lumMod val="50000"/>
                  </a:prstClr>
                </a:solidFill>
                <a:latin typeface="Arial" pitchFamily="18"/>
                <a:ea typeface="Microsoft YaHei" pitchFamily="2"/>
                <a:cs typeface="Mangal" pitchFamily="2"/>
              </a:rPr>
              <a:t>th</a:t>
            </a:r>
            <a:r>
              <a:rPr lang="en-GB" sz="2000" b="1" dirty="0">
                <a:solidFill>
                  <a:prstClr val="white">
                    <a:lumMod val="50000"/>
                  </a:prstClr>
                </a:solidFill>
                <a:latin typeface="Arial" pitchFamily="18"/>
                <a:ea typeface="Microsoft YaHei" pitchFamily="2"/>
                <a:cs typeface="Mangal" pitchFamily="2"/>
              </a:rPr>
              <a:t> September 2023</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11 Accused (+3 Dead)</a:t>
            </a:r>
          </a:p>
        </p:txBody>
      </p:sp>
      <p:sp>
        <p:nvSpPr>
          <p:cNvPr id="4" name="TextBox 3">
            <a:extLst>
              <a:ext uri="{FF2B5EF4-FFF2-40B4-BE49-F238E27FC236}">
                <a16:creationId xmlns:a16="http://schemas.microsoft.com/office/drawing/2014/main" id="{19B4E935-C30B-020E-8B0D-CA0E8A3A66AF}"/>
              </a:ext>
            </a:extLst>
          </p:cNvPr>
          <p:cNvSpPr txBox="1"/>
          <p:nvPr/>
        </p:nvSpPr>
        <p:spPr>
          <a:xfrm>
            <a:off x="392113" y="7058279"/>
            <a:ext cx="10668000" cy="307777"/>
          </a:xfrm>
          <a:prstGeom prst="rect">
            <a:avLst/>
          </a:prstGeom>
          <a:noFill/>
        </p:spPr>
        <p:txBody>
          <a:bodyPr wrap="square">
            <a:spAutoFit/>
          </a:bodyPr>
          <a:lstStyle/>
          <a:p>
            <a:r>
              <a:rPr lang="en-GB" sz="1400" u="sng" dirty="0">
                <a:solidFill>
                  <a:srgbClr val="0000FF"/>
                </a:solidFill>
                <a:effectLst/>
                <a:latin typeface="Arial Narrow" panose="020B0606020202030204" pitchFamily="34" charset="0"/>
                <a:ea typeface="Aptos" panose="020B0004020202020204" pitchFamily="34" charset="0"/>
                <a:hlinkClick r:id="rId3"/>
              </a:rPr>
              <a:t>https://news.sky.com/story/eleven-on-trial-over-alleged-child-sex-abuse-and-witchcraft-in-glasgow-12955537</a:t>
            </a:r>
            <a:r>
              <a:rPr lang="en-GB" sz="1400" dirty="0">
                <a:effectLst/>
                <a:latin typeface="Arial Narrow" panose="020B0606020202030204" pitchFamily="34" charset="0"/>
                <a:ea typeface="Aptos" panose="020B0004020202020204" pitchFamily="34" charset="0"/>
              </a:rPr>
              <a:t> </a:t>
            </a:r>
            <a:endParaRPr lang="en-GB" sz="1400" dirty="0">
              <a:latin typeface="Arial Narrow" panose="020B0606020202030204" pitchFamily="34" charset="0"/>
            </a:endParaRPr>
          </a:p>
        </p:txBody>
      </p:sp>
      <p:pic>
        <p:nvPicPr>
          <p:cNvPr id="6" name="Picture 5">
            <a:extLst>
              <a:ext uri="{FF2B5EF4-FFF2-40B4-BE49-F238E27FC236}">
                <a16:creationId xmlns:a16="http://schemas.microsoft.com/office/drawing/2014/main" id="{6EBCD9C5-51E6-BD63-8727-48E585CF2B2B}"/>
              </a:ext>
            </a:extLst>
          </p:cNvPr>
          <p:cNvPicPr>
            <a:picLocks noChangeAspect="1"/>
          </p:cNvPicPr>
          <p:nvPr/>
        </p:nvPicPr>
        <p:blipFill>
          <a:blip r:embed="rId4"/>
          <a:srcRect l="13653" t="30996" r="27907" b="53800"/>
          <a:stretch/>
        </p:blipFill>
        <p:spPr>
          <a:xfrm>
            <a:off x="88106" y="1194679"/>
            <a:ext cx="6248400" cy="914400"/>
          </a:xfrm>
          <a:prstGeom prst="rect">
            <a:avLst/>
          </a:prstGeom>
        </p:spPr>
      </p:pic>
      <p:sp>
        <p:nvSpPr>
          <p:cNvPr id="8" name="TextBox 7">
            <a:extLst>
              <a:ext uri="{FF2B5EF4-FFF2-40B4-BE49-F238E27FC236}">
                <a16:creationId xmlns:a16="http://schemas.microsoft.com/office/drawing/2014/main" id="{0AC5487F-AEFC-7E91-1DA6-738FA85FAA15}"/>
              </a:ext>
            </a:extLst>
          </p:cNvPr>
          <p:cNvSpPr txBox="1"/>
          <p:nvPr/>
        </p:nvSpPr>
        <p:spPr>
          <a:xfrm>
            <a:off x="392113" y="2255837"/>
            <a:ext cx="9982201" cy="4616648"/>
          </a:xfrm>
          <a:prstGeom prst="rect">
            <a:avLst/>
          </a:prstGeom>
          <a:noFill/>
        </p:spPr>
        <p:txBody>
          <a:bodyPr wrap="square">
            <a:spAutoFit/>
          </a:bodyPr>
          <a:lstStyle/>
          <a:p>
            <a:pPr algn="l">
              <a:buNone/>
            </a:pPr>
            <a:r>
              <a:rPr lang="en-GB" sz="1400" b="1" i="0" dirty="0">
                <a:solidFill>
                  <a:srgbClr val="4A4A4A"/>
                </a:solidFill>
                <a:effectLst/>
                <a:latin typeface="Arial Narrow" panose="020B0606020202030204" pitchFamily="34" charset="0"/>
              </a:rPr>
              <a:t>Eleven people have gone on trial accused of taking part in a child sex abuse ring involving witchcraft, attempted murder and the killing of dogs.</a:t>
            </a:r>
          </a:p>
          <a:p>
            <a:pPr algn="l">
              <a:buNone/>
            </a:pPr>
            <a:r>
              <a:rPr lang="en-GB" sz="1400" b="0" i="0" dirty="0">
                <a:solidFill>
                  <a:srgbClr val="4A4A4A"/>
                </a:solidFill>
                <a:effectLst/>
                <a:latin typeface="Arial Narrow" panose="020B0606020202030204" pitchFamily="34" charset="0"/>
              </a:rPr>
              <a:t>Seven men and four women are charged with 32 offences between them, including forcing children to participate in seances - using a Ouija board or similar - to "call on spirits and demons".. The alleged victims were also reportedly made to watch and participate in classes involving witchcraft, point wands and utter spells that caused them to believe they had "metamorphosed into animals".</a:t>
            </a:r>
          </a:p>
          <a:p>
            <a:pPr algn="l">
              <a:buNone/>
            </a:pPr>
            <a:r>
              <a:rPr lang="en-GB" sz="1400" b="0" i="0" dirty="0">
                <a:solidFill>
                  <a:srgbClr val="4A4A4A"/>
                </a:solidFill>
                <a:effectLst/>
                <a:latin typeface="Arial Narrow" panose="020B0606020202030204" pitchFamily="34" charset="0"/>
              </a:rPr>
              <a:t>It is also claimed children were raped on various occasions while members of the group did "clap, cheer and verbally encourage" the attacks, as well as film them, prosecutors say.</a:t>
            </a:r>
          </a:p>
          <a:p>
            <a:pPr algn="l">
              <a:buNone/>
            </a:pPr>
            <a:r>
              <a:rPr lang="en-GB" sz="1400" b="0" i="0" dirty="0">
                <a:solidFill>
                  <a:srgbClr val="4A4A4A"/>
                </a:solidFill>
                <a:effectLst/>
                <a:latin typeface="Arial Narrow" panose="020B0606020202030204" pitchFamily="34" charset="0"/>
              </a:rPr>
              <a:t>Five of the accused also face an attempted murder charge for trapping a child in a cupboard.</a:t>
            </a:r>
          </a:p>
          <a:p>
            <a:pPr algn="l">
              <a:buNone/>
            </a:pPr>
            <a:r>
              <a:rPr lang="en-GB" sz="1400" b="0" i="0" dirty="0">
                <a:solidFill>
                  <a:srgbClr val="4A4A4A"/>
                </a:solidFill>
                <a:effectLst/>
                <a:latin typeface="Arial Narrow" panose="020B0606020202030204" pitchFamily="34" charset="0"/>
              </a:rPr>
              <a:t>The alleged victim was also reportedly forced to act like a dog, eat dog food, was hung by their clothing from a nail on the wall, and was pushed into a microwave oven.</a:t>
            </a:r>
          </a:p>
          <a:p>
            <a:pPr algn="l">
              <a:buNone/>
            </a:pPr>
            <a:r>
              <a:rPr lang="en-GB" sz="1400" b="0" i="0" dirty="0">
                <a:solidFill>
                  <a:srgbClr val="4A4A4A"/>
                </a:solidFill>
                <a:effectLst/>
                <a:latin typeface="Arial Narrow" panose="020B0606020202030204" pitchFamily="34" charset="0"/>
              </a:rPr>
              <a:t>Each of the accused has also been charged with abusing and killing a number of dogs, including forcing two children to stab the animals.</a:t>
            </a:r>
          </a:p>
          <a:p>
            <a:pPr algn="l">
              <a:buNone/>
            </a:pPr>
            <a:r>
              <a:rPr lang="en-GB" sz="1400" b="0" i="0" dirty="0">
                <a:solidFill>
                  <a:srgbClr val="4A4A4A"/>
                </a:solidFill>
                <a:effectLst/>
                <a:latin typeface="Arial Narrow" panose="020B0606020202030204" pitchFamily="34" charset="0"/>
              </a:rPr>
              <a:t>Other charges include causing children to take part in sexual activity, forcing a child to courier drugs, possessing diamorphine and cocaine, and supplying the Class A drugs.</a:t>
            </a:r>
          </a:p>
          <a:p>
            <a:pPr algn="l">
              <a:buNone/>
            </a:pPr>
            <a:r>
              <a:rPr lang="en-GB" sz="1400" b="0" i="0" dirty="0">
                <a:solidFill>
                  <a:srgbClr val="4A4A4A"/>
                </a:solidFill>
                <a:effectLst/>
                <a:latin typeface="Arial Narrow" panose="020B0606020202030204" pitchFamily="34" charset="0"/>
              </a:rPr>
              <a:t>The alleged sexual and non-sexual crimes - which include charges involving three girls and a boy - are said to have taken place across </a:t>
            </a:r>
            <a:r>
              <a:rPr lang="en-GB" sz="1400" b="1" i="0" u="none" strike="noStrike" dirty="0">
                <a:solidFill>
                  <a:srgbClr val="3157A1"/>
                </a:solidFill>
                <a:effectLst/>
                <a:latin typeface="Arial Narrow" panose="020B0606020202030204" pitchFamily="34" charset="0"/>
                <a:hlinkClick r:id="rId5"/>
              </a:rPr>
              <a:t>Glasgow</a:t>
            </a:r>
            <a:r>
              <a:rPr lang="en-GB" sz="1400" b="0" i="0" dirty="0">
                <a:solidFill>
                  <a:srgbClr val="4A4A4A"/>
                </a:solidFill>
                <a:effectLst/>
                <a:latin typeface="Arial Narrow" panose="020B0606020202030204" pitchFamily="34" charset="0"/>
              </a:rPr>
              <a:t> between 2010 and 2020. The first offence involving a child is alleged to have happened in 2012.</a:t>
            </a:r>
          </a:p>
          <a:p>
            <a:pPr algn="l">
              <a:buNone/>
            </a:pPr>
            <a:endParaRPr lang="en-GB" sz="1400" b="0" i="0" dirty="0">
              <a:solidFill>
                <a:srgbClr val="4A4A4A"/>
              </a:solidFill>
              <a:effectLst/>
              <a:latin typeface="Arial Narrow" panose="020B0606020202030204" pitchFamily="34" charset="0"/>
            </a:endParaRPr>
          </a:p>
          <a:p>
            <a:pPr algn="l">
              <a:buNone/>
            </a:pPr>
            <a:r>
              <a:rPr lang="en-GB" sz="1400" b="0" i="0" dirty="0">
                <a:solidFill>
                  <a:srgbClr val="4A4A4A"/>
                </a:solidFill>
                <a:effectLst/>
                <a:latin typeface="Arial Narrow" panose="020B0606020202030204" pitchFamily="34" charset="0"/>
              </a:rPr>
              <a:t>Iain Owens, 45, Elaine </a:t>
            </a:r>
            <a:r>
              <a:rPr lang="en-GB" sz="1400" b="0" i="0" dirty="0" err="1">
                <a:solidFill>
                  <a:srgbClr val="4A4A4A"/>
                </a:solidFill>
                <a:effectLst/>
                <a:latin typeface="Arial Narrow" panose="020B0606020202030204" pitchFamily="34" charset="0"/>
              </a:rPr>
              <a:t>Lannery</a:t>
            </a:r>
            <a:r>
              <a:rPr lang="en-GB" sz="1400" b="0" i="0" dirty="0">
                <a:solidFill>
                  <a:srgbClr val="4A4A4A"/>
                </a:solidFill>
                <a:effectLst/>
                <a:latin typeface="Arial Narrow" panose="020B0606020202030204" pitchFamily="34" charset="0"/>
              </a:rPr>
              <a:t>, 39, Lesley Williams, 41, Paul Brannan, 41, Marianne Gallagher, 38, Scott Forbes, 50, Barry Watson, 47, Mark Carr, 50, Richard Gachagan, 45, Leona Laing, 51, and John Clark, 47, deny all the charges against them.</a:t>
            </a:r>
          </a:p>
          <a:p>
            <a:pPr algn="l">
              <a:buNone/>
            </a:pPr>
            <a:endParaRPr lang="en-GB" sz="1400" b="0" i="0" dirty="0">
              <a:solidFill>
                <a:srgbClr val="4A4A4A"/>
              </a:solidFill>
              <a:effectLst/>
              <a:latin typeface="Arial Narrow" panose="020B0606020202030204" pitchFamily="34" charset="0"/>
            </a:endParaRPr>
          </a:p>
          <a:p>
            <a:pPr algn="l">
              <a:buNone/>
            </a:pPr>
            <a:r>
              <a:rPr lang="en-GB" sz="1400" b="0" i="0" dirty="0">
                <a:solidFill>
                  <a:srgbClr val="4A4A4A"/>
                </a:solidFill>
                <a:effectLst/>
                <a:latin typeface="Arial Narrow" panose="020B0606020202030204" pitchFamily="34" charset="0"/>
              </a:rPr>
              <a:t>Maureen Goudie, Steven </a:t>
            </a:r>
            <a:r>
              <a:rPr lang="en-GB" sz="1400" b="0" i="0" dirty="0" err="1">
                <a:solidFill>
                  <a:srgbClr val="4A4A4A"/>
                </a:solidFill>
                <a:effectLst/>
                <a:latin typeface="Arial Narrow" panose="020B0606020202030204" pitchFamily="34" charset="0"/>
              </a:rPr>
              <a:t>McHendrie</a:t>
            </a:r>
            <a:r>
              <a:rPr lang="en-GB" sz="1400" b="0" i="0" dirty="0">
                <a:solidFill>
                  <a:srgbClr val="4A4A4A"/>
                </a:solidFill>
                <a:effectLst/>
                <a:latin typeface="Arial Narrow" panose="020B0606020202030204" pitchFamily="34" charset="0"/>
              </a:rPr>
              <a:t> and Robert Brown are also mentioned as being involved in a number of the charges, but court papers said they are now deceased.</a:t>
            </a:r>
          </a:p>
        </p:txBody>
      </p:sp>
    </p:spTree>
    <p:extLst>
      <p:ext uri="{BB962C8B-B14F-4D97-AF65-F5344CB8AC3E}">
        <p14:creationId xmlns:p14="http://schemas.microsoft.com/office/powerpoint/2010/main" val="356266737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109E6-99ED-1561-BDB3-3BAB3DD4AB88}"/>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6564FA0-DF34-2DAC-D2A9-63431766B26A}"/>
              </a:ext>
            </a:extLst>
          </p:cNvPr>
          <p:cNvSpPr txBox="1"/>
          <p:nvPr/>
        </p:nvSpPr>
        <p:spPr>
          <a:xfrm>
            <a:off x="390525" y="233989"/>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Glasgow Case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itchFamily="18"/>
                <a:ea typeface="Microsoft YaHei" pitchFamily="2"/>
                <a:cs typeface="Mangal" pitchFamily="2"/>
              </a:rPr>
              <a:t>2</a:t>
            </a:r>
            <a:r>
              <a:rPr lang="en-GB" sz="2000" b="1" baseline="30000" dirty="0">
                <a:solidFill>
                  <a:prstClr val="white">
                    <a:lumMod val="50000"/>
                  </a:prstClr>
                </a:solidFill>
                <a:latin typeface="Arial" pitchFamily="18"/>
                <a:ea typeface="Microsoft YaHei" pitchFamily="2"/>
                <a:cs typeface="Mangal" pitchFamily="2"/>
              </a:rPr>
              <a:t>nd</a:t>
            </a:r>
            <a:r>
              <a:rPr lang="en-GB" sz="2000" b="1" dirty="0">
                <a:solidFill>
                  <a:prstClr val="white">
                    <a:lumMod val="50000"/>
                  </a:prstClr>
                </a:solidFill>
                <a:latin typeface="Arial" pitchFamily="18"/>
                <a:ea typeface="Microsoft YaHei" pitchFamily="2"/>
                <a:cs typeface="Mangal" pitchFamily="2"/>
              </a:rPr>
              <a:t> August 2022</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rPr>
              <a:t>5 Dead before Hearing</a:t>
            </a:r>
          </a:p>
        </p:txBody>
      </p:sp>
      <p:sp>
        <p:nvSpPr>
          <p:cNvPr id="4" name="TextBox 3">
            <a:extLst>
              <a:ext uri="{FF2B5EF4-FFF2-40B4-BE49-F238E27FC236}">
                <a16:creationId xmlns:a16="http://schemas.microsoft.com/office/drawing/2014/main" id="{18B185BE-CC5E-D2BD-B899-B73F15AD4203}"/>
              </a:ext>
            </a:extLst>
          </p:cNvPr>
          <p:cNvSpPr txBox="1"/>
          <p:nvPr/>
        </p:nvSpPr>
        <p:spPr>
          <a:xfrm>
            <a:off x="387358" y="6211558"/>
            <a:ext cx="10668000" cy="307777"/>
          </a:xfrm>
          <a:prstGeom prst="rect">
            <a:avLst/>
          </a:prstGeom>
          <a:noFill/>
        </p:spPr>
        <p:txBody>
          <a:bodyPr wrap="square">
            <a:spAutoFit/>
          </a:bodyPr>
          <a:lstStyle/>
          <a:p>
            <a:r>
              <a:rPr lang="en-GB" sz="1400" dirty="0">
                <a:latin typeface="Arial" panose="020B0604020202020204" pitchFamily="34" charset="0"/>
                <a:hlinkClick r:id="rId3"/>
              </a:rPr>
              <a:t>https://www.facebook.com/photo/?fbid=1173448096602025&amp;set=a.283509945595849</a:t>
            </a:r>
            <a:r>
              <a:rPr lang="en-GB" sz="1400" u="sng" dirty="0">
                <a:solidFill>
                  <a:srgbClr val="0000FF"/>
                </a:solidFill>
                <a:latin typeface="Arial" panose="020B0604020202020204" pitchFamily="34" charset="0"/>
              </a:rPr>
              <a:t> </a:t>
            </a:r>
            <a:endParaRPr lang="en-GB" sz="1400" dirty="0">
              <a:latin typeface="Arial" panose="020B0604020202020204" pitchFamily="34" charset="0"/>
            </a:endParaRPr>
          </a:p>
        </p:txBody>
      </p:sp>
      <p:pic>
        <p:nvPicPr>
          <p:cNvPr id="3" name="Picture 2">
            <a:extLst>
              <a:ext uri="{FF2B5EF4-FFF2-40B4-BE49-F238E27FC236}">
                <a16:creationId xmlns:a16="http://schemas.microsoft.com/office/drawing/2014/main" id="{5B37A7F2-2630-C5AD-F0F0-AC4CD72B9E55}"/>
              </a:ext>
            </a:extLst>
          </p:cNvPr>
          <p:cNvPicPr>
            <a:picLocks noChangeAspect="1"/>
          </p:cNvPicPr>
          <p:nvPr/>
        </p:nvPicPr>
        <p:blipFill>
          <a:blip r:embed="rId4"/>
          <a:srcRect t="20859" r="3638" b="14524"/>
          <a:stretch/>
        </p:blipFill>
        <p:spPr>
          <a:xfrm>
            <a:off x="469106" y="1296828"/>
            <a:ext cx="9910762" cy="3738297"/>
          </a:xfrm>
          <a:prstGeom prst="rect">
            <a:avLst/>
          </a:prstGeom>
        </p:spPr>
      </p:pic>
      <p:sp>
        <p:nvSpPr>
          <p:cNvPr id="7" name="TextBox 6">
            <a:extLst>
              <a:ext uri="{FF2B5EF4-FFF2-40B4-BE49-F238E27FC236}">
                <a16:creationId xmlns:a16="http://schemas.microsoft.com/office/drawing/2014/main" id="{13D048ED-5931-2DD8-22F9-836092EE363D}"/>
              </a:ext>
            </a:extLst>
          </p:cNvPr>
          <p:cNvSpPr txBox="1"/>
          <p:nvPr/>
        </p:nvSpPr>
        <p:spPr>
          <a:xfrm>
            <a:off x="345394" y="5185570"/>
            <a:ext cx="10302874" cy="954107"/>
          </a:xfrm>
          <a:prstGeom prst="rect">
            <a:avLst/>
          </a:prstGeom>
          <a:noFill/>
        </p:spPr>
        <p:txBody>
          <a:bodyPr wrap="square">
            <a:spAutoFit/>
          </a:bodyPr>
          <a:lstStyle/>
          <a:p>
            <a:r>
              <a:rPr lang="en-GB" sz="1400" b="0" i="0" dirty="0">
                <a:solidFill>
                  <a:srgbClr val="080809"/>
                </a:solidFill>
                <a:effectLst/>
                <a:latin typeface="Arial" panose="020B0604020202020204" pitchFamily="34" charset="0"/>
              </a:rPr>
              <a:t>Steven </a:t>
            </a:r>
            <a:r>
              <a:rPr lang="en-GB" sz="1400" b="0" i="0" dirty="0" err="1">
                <a:solidFill>
                  <a:srgbClr val="080809"/>
                </a:solidFill>
                <a:effectLst/>
                <a:latin typeface="Arial" panose="020B0604020202020204" pitchFamily="34" charset="0"/>
              </a:rPr>
              <a:t>McHendrie</a:t>
            </a:r>
            <a:r>
              <a:rPr lang="en-GB" sz="1400" b="0" i="0" dirty="0">
                <a:solidFill>
                  <a:srgbClr val="080809"/>
                </a:solidFill>
                <a:effectLst/>
                <a:latin typeface="Arial" panose="020B0604020202020204" pitchFamily="34" charset="0"/>
              </a:rPr>
              <a:t>, Maureen Goudie and Robert Brown were found dead after their October 2020 arrests.</a:t>
            </a:r>
            <a:br>
              <a:rPr lang="en-GB" sz="1400" dirty="0">
                <a:latin typeface="Arial" panose="020B0604020202020204" pitchFamily="34" charset="0"/>
              </a:rPr>
            </a:br>
            <a:r>
              <a:rPr lang="en-GB" sz="1400" b="0" i="0" dirty="0">
                <a:solidFill>
                  <a:srgbClr val="080809"/>
                </a:solidFill>
                <a:effectLst/>
                <a:latin typeface="Arial" panose="020B0604020202020204" pitchFamily="34" charset="0"/>
              </a:rPr>
              <a:t>We can now reveal two more men accused of having raped a girl have also passed away.</a:t>
            </a:r>
            <a:br>
              <a:rPr lang="en-GB" sz="1400" dirty="0">
                <a:latin typeface="Arial" panose="020B0604020202020204" pitchFamily="34" charset="0"/>
              </a:rPr>
            </a:br>
            <a:r>
              <a:rPr lang="en-GB" sz="1400" b="0" i="0" dirty="0">
                <a:solidFill>
                  <a:srgbClr val="080809"/>
                </a:solidFill>
                <a:effectLst/>
                <a:latin typeface="Arial" panose="020B0604020202020204" pitchFamily="34" charset="0"/>
              </a:rPr>
              <a:t>James McLean and Douglas Gachagan are named in one of the rape charges with five other males accused and </a:t>
            </a:r>
            <a:r>
              <a:rPr lang="en-GB" sz="1400" b="0" i="0" dirty="0" err="1">
                <a:solidFill>
                  <a:srgbClr val="080809"/>
                </a:solidFill>
                <a:effectLst/>
                <a:latin typeface="Arial" panose="020B0604020202020204" pitchFamily="34" charset="0"/>
              </a:rPr>
              <a:t>McHendrie</a:t>
            </a:r>
            <a:r>
              <a:rPr lang="en-GB" sz="1400" b="0" i="0" dirty="0">
                <a:solidFill>
                  <a:srgbClr val="080809"/>
                </a:solidFill>
                <a:effectLst/>
                <a:latin typeface="Arial" panose="020B0604020202020204" pitchFamily="34" charset="0"/>
              </a:rPr>
              <a:t>, 55.</a:t>
            </a:r>
            <a:br>
              <a:rPr lang="en-GB" sz="1400" dirty="0">
                <a:latin typeface="Arial" panose="020B0604020202020204" pitchFamily="34" charset="0"/>
              </a:rPr>
            </a:br>
            <a:r>
              <a:rPr lang="en-GB" sz="1400" b="0" i="0" dirty="0" err="1">
                <a:solidFill>
                  <a:srgbClr val="080809"/>
                </a:solidFill>
                <a:effectLst/>
                <a:latin typeface="Arial" panose="020B0604020202020204" pitchFamily="34" charset="0"/>
              </a:rPr>
              <a:t>McHendrie’s</a:t>
            </a:r>
            <a:r>
              <a:rPr lang="en-GB" sz="1400" b="0" i="0" dirty="0">
                <a:solidFill>
                  <a:srgbClr val="080809"/>
                </a:solidFill>
                <a:effectLst/>
                <a:latin typeface="Arial" panose="020B0604020202020204" pitchFamily="34" charset="0"/>
              </a:rPr>
              <a:t> death in January came eight months after Goudie, 50, died and a year on from the death of Robert Brown, 51.</a:t>
            </a:r>
            <a:endParaRPr lang="en-GB" dirty="0"/>
          </a:p>
        </p:txBody>
      </p:sp>
      <p:sp>
        <p:nvSpPr>
          <p:cNvPr id="5" name="TextBox 4">
            <a:extLst>
              <a:ext uri="{FF2B5EF4-FFF2-40B4-BE49-F238E27FC236}">
                <a16:creationId xmlns:a16="http://schemas.microsoft.com/office/drawing/2014/main" id="{F05E0F44-CF39-49AA-0FE6-AF1F3E096AAE}"/>
              </a:ext>
            </a:extLst>
          </p:cNvPr>
          <p:cNvSpPr txBox="1"/>
          <p:nvPr/>
        </p:nvSpPr>
        <p:spPr>
          <a:xfrm>
            <a:off x="392565" y="7042175"/>
            <a:ext cx="5416060" cy="307777"/>
          </a:xfrm>
          <a:prstGeom prst="rect">
            <a:avLst/>
          </a:prstGeom>
          <a:noFill/>
        </p:spPr>
        <p:txBody>
          <a:bodyPr wrap="square">
            <a:spAutoFit/>
          </a:bodyPr>
          <a:lstStyle/>
          <a:p>
            <a:r>
              <a:rPr lang="en-GB" sz="1400" dirty="0">
                <a:latin typeface="Arial" panose="020B0604020202020204" pitchFamily="34" charset="0"/>
                <a:hlinkClick r:id="rId5"/>
              </a:rPr>
              <a:t>https://www.bbc.co.uk/news/uk-scotland-62384842</a:t>
            </a:r>
            <a:r>
              <a:rPr lang="en-GB" sz="1400" dirty="0">
                <a:latin typeface="Arial" panose="020B0604020202020204" pitchFamily="34" charset="0"/>
              </a:rPr>
              <a:t> </a:t>
            </a:r>
          </a:p>
        </p:txBody>
      </p:sp>
      <p:sp>
        <p:nvSpPr>
          <p:cNvPr id="8" name="TextBox 7">
            <a:extLst>
              <a:ext uri="{FF2B5EF4-FFF2-40B4-BE49-F238E27FC236}">
                <a16:creationId xmlns:a16="http://schemas.microsoft.com/office/drawing/2014/main" id="{D9C7D1B9-6BB5-217D-94F2-50C74CE754E3}"/>
              </a:ext>
            </a:extLst>
          </p:cNvPr>
          <p:cNvSpPr txBox="1"/>
          <p:nvPr/>
        </p:nvSpPr>
        <p:spPr>
          <a:xfrm>
            <a:off x="389216" y="6686537"/>
            <a:ext cx="9990652" cy="307777"/>
          </a:xfrm>
          <a:prstGeom prst="rect">
            <a:avLst/>
          </a:prstGeom>
          <a:noFill/>
        </p:spPr>
        <p:txBody>
          <a:bodyPr wrap="square">
            <a:spAutoFit/>
          </a:bodyPr>
          <a:lstStyle/>
          <a:p>
            <a:r>
              <a:rPr lang="en-GB" sz="1400" dirty="0">
                <a:latin typeface="Arial" panose="020B0604020202020204" pitchFamily="34" charset="0"/>
              </a:rPr>
              <a:t>Mr Owens and Ms </a:t>
            </a:r>
            <a:r>
              <a:rPr lang="en-GB" sz="1400" dirty="0" err="1">
                <a:latin typeface="Arial" panose="020B0604020202020204" pitchFamily="34" charset="0"/>
              </a:rPr>
              <a:t>Lannery</a:t>
            </a:r>
            <a:r>
              <a:rPr lang="en-GB" sz="1400" dirty="0">
                <a:latin typeface="Arial" panose="020B0604020202020204" pitchFamily="34" charset="0"/>
              </a:rPr>
              <a:t> first face a charge of neglecting the three youngsters along with another child.</a:t>
            </a:r>
          </a:p>
        </p:txBody>
      </p:sp>
    </p:spTree>
    <p:extLst>
      <p:ext uri="{BB962C8B-B14F-4D97-AF65-F5344CB8AC3E}">
        <p14:creationId xmlns:p14="http://schemas.microsoft.com/office/powerpoint/2010/main" val="356743863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F17DB-BA36-E2F5-B2B2-B9D8A65065A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628117A-4F84-4189-3A58-4BE558A459BB}"/>
              </a:ext>
            </a:extLst>
          </p:cNvPr>
          <p:cNvSpPr txBox="1"/>
          <p:nvPr/>
        </p:nvSpPr>
        <p:spPr>
          <a:xfrm>
            <a:off x="392113" y="194253"/>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Case 1</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anose="020B0604020202020204" pitchFamily="34" charset="0"/>
              </a:rPr>
              <a:t>Vignette </a:t>
            </a:r>
            <a:endPar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Appeal</a:t>
            </a:r>
            <a:endPar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pic>
        <p:nvPicPr>
          <p:cNvPr id="3" name="Picture 2">
            <a:extLst>
              <a:ext uri="{FF2B5EF4-FFF2-40B4-BE49-F238E27FC236}">
                <a16:creationId xmlns:a16="http://schemas.microsoft.com/office/drawing/2014/main" id="{F6DBA1C1-44CB-EBA1-5438-879647787A06}"/>
              </a:ext>
            </a:extLst>
          </p:cNvPr>
          <p:cNvPicPr>
            <a:picLocks noChangeAspect="1"/>
          </p:cNvPicPr>
          <p:nvPr/>
        </p:nvPicPr>
        <p:blipFill>
          <a:blip r:embed="rId3"/>
          <a:srcRect l="22918" t="22146" r="44298" b="9456"/>
          <a:stretch/>
        </p:blipFill>
        <p:spPr>
          <a:xfrm>
            <a:off x="2678906" y="1265237"/>
            <a:ext cx="5181600" cy="6080925"/>
          </a:xfrm>
          <a:prstGeom prst="rect">
            <a:avLst/>
          </a:prstGeom>
        </p:spPr>
      </p:pic>
    </p:spTree>
    <p:extLst>
      <p:ext uri="{BB962C8B-B14F-4D97-AF65-F5344CB8AC3E}">
        <p14:creationId xmlns:p14="http://schemas.microsoft.com/office/powerpoint/2010/main" val="363300745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87935-7E1E-7CFF-951F-3C44D6DDEFC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C7EE67B-ECE5-64DD-307F-9F2205372F10}"/>
              </a:ext>
            </a:extLst>
          </p:cNvPr>
          <p:cNvPicPr>
            <a:picLocks noChangeAspect="1"/>
          </p:cNvPicPr>
          <p:nvPr/>
        </p:nvPicPr>
        <p:blipFill>
          <a:blip r:embed="rId3"/>
          <a:srcRect l="10802" t="21219" r="32183" b="8812"/>
          <a:stretch/>
        </p:blipFill>
        <p:spPr>
          <a:xfrm>
            <a:off x="316706" y="122237"/>
            <a:ext cx="10210800" cy="7048500"/>
          </a:xfrm>
          <a:prstGeom prst="rect">
            <a:avLst/>
          </a:prstGeom>
        </p:spPr>
      </p:pic>
      <p:sp>
        <p:nvSpPr>
          <p:cNvPr id="3" name="TextBox 2">
            <a:extLst>
              <a:ext uri="{FF2B5EF4-FFF2-40B4-BE49-F238E27FC236}">
                <a16:creationId xmlns:a16="http://schemas.microsoft.com/office/drawing/2014/main" id="{D9F993AB-79A5-19CD-847A-918C95DAFCC7}"/>
              </a:ext>
            </a:extLst>
          </p:cNvPr>
          <p:cNvSpPr txBox="1"/>
          <p:nvPr/>
        </p:nvSpPr>
        <p:spPr>
          <a:xfrm>
            <a:off x="351221" y="7191217"/>
            <a:ext cx="11810999" cy="400110"/>
          </a:xfrm>
          <a:prstGeom prst="rect">
            <a:avLst/>
          </a:prstGeom>
          <a:noFill/>
        </p:spPr>
        <p:txBody>
          <a:bodyPr wrap="square">
            <a:spAutoFit/>
          </a:bodyPr>
          <a:lstStyle/>
          <a:p>
            <a:r>
              <a:rPr lang="en-GB" sz="1000" dirty="0"/>
              <a:t> </a:t>
            </a:r>
            <a:r>
              <a:rPr lang="en-GB" sz="1000" dirty="0">
                <a:latin typeface="Arial" panose="020B0604020202020204" pitchFamily="34" charset="0"/>
                <a:hlinkClick r:id="rId4"/>
              </a:rPr>
              <a:t>https://www.researchgate.net/publication/337001751_The_Legacy_of_Satanist_Ritual_Abuse_SRA_Trauma_Mind_Control_A_C-PTSD_Assessment_Case_Study</a:t>
            </a:r>
            <a:endParaRPr lang="en-GB" sz="1000" dirty="0">
              <a:latin typeface="Arial" panose="020B0604020202020204" pitchFamily="34" charset="0"/>
            </a:endParaRPr>
          </a:p>
          <a:p>
            <a:endParaRPr lang="en-GB" sz="1000" dirty="0">
              <a:latin typeface="Arial" panose="020B0604020202020204" pitchFamily="34" charset="0"/>
            </a:endParaRPr>
          </a:p>
        </p:txBody>
      </p:sp>
    </p:spTree>
    <p:extLst>
      <p:ext uri="{BB962C8B-B14F-4D97-AF65-F5344CB8AC3E}">
        <p14:creationId xmlns:p14="http://schemas.microsoft.com/office/powerpoint/2010/main" val="204258339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AF023-9E14-9789-F4B3-196F3046A5F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15FB0C6-A4B6-EA7A-763C-D937D3252407}"/>
              </a:ext>
            </a:extLst>
          </p:cNvPr>
          <p:cNvSpPr txBox="1"/>
          <p:nvPr/>
        </p:nvSpPr>
        <p:spPr>
          <a:xfrm>
            <a:off x="392113" y="194253"/>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Case 2</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Vignette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Age 1-2 Years</a:t>
            </a:r>
            <a:endPar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pic>
        <p:nvPicPr>
          <p:cNvPr id="3" name="Picture 2">
            <a:extLst>
              <a:ext uri="{FF2B5EF4-FFF2-40B4-BE49-F238E27FC236}">
                <a16:creationId xmlns:a16="http://schemas.microsoft.com/office/drawing/2014/main" id="{E7A7FEA2-A61A-3749-E7DE-D8FB57E09B63}"/>
              </a:ext>
            </a:extLst>
          </p:cNvPr>
          <p:cNvPicPr>
            <a:picLocks noChangeAspect="1"/>
          </p:cNvPicPr>
          <p:nvPr/>
        </p:nvPicPr>
        <p:blipFill>
          <a:blip r:embed="rId3"/>
          <a:srcRect l="26481" t="27544" r="36459" b="41131"/>
          <a:stretch/>
        </p:blipFill>
        <p:spPr>
          <a:xfrm>
            <a:off x="850106" y="1341437"/>
            <a:ext cx="9220993" cy="4384243"/>
          </a:xfrm>
          <a:prstGeom prst="rect">
            <a:avLst/>
          </a:prstGeom>
        </p:spPr>
      </p:pic>
    </p:spTree>
    <p:extLst>
      <p:ext uri="{BB962C8B-B14F-4D97-AF65-F5344CB8AC3E}">
        <p14:creationId xmlns:p14="http://schemas.microsoft.com/office/powerpoint/2010/main" val="177202402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ACA1E4-EE9B-4AC0-A474-01A5082F5D14}"/>
              </a:ext>
            </a:extLst>
          </p:cNvPr>
          <p:cNvSpPr txBox="1"/>
          <p:nvPr/>
        </p:nvSpPr>
        <p:spPr>
          <a:xfrm>
            <a:off x="443771" y="351287"/>
            <a:ext cx="9910762" cy="68078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anose="020B0604020202020204" pitchFamily="34" charset="0"/>
              </a:rPr>
              <a:t>Dr Rainer Kurz</a:t>
            </a:r>
            <a:endParaRPr lang="en-GB" sz="2000" b="1" dirty="0">
              <a:solidFill>
                <a:schemeClr val="bg1">
                  <a:lumMod val="50000"/>
                </a:schemeClr>
              </a:solidFill>
              <a:latin typeface="Arial" pitchFamily="18"/>
              <a:ea typeface="Microsoft YaHei" pitchFamily="2"/>
              <a:cs typeface="Mangal" pitchFamily="2"/>
            </a:endParaRPr>
          </a:p>
          <a:p>
            <a:pPr algn="ctr" fontAlgn="auto" hangingPunct="0">
              <a:spcBef>
                <a:spcPts val="0"/>
              </a:spcBef>
              <a:spcAft>
                <a:spcPts val="0"/>
              </a:spcAft>
              <a:defRPr sz="1650"/>
            </a:pPr>
            <a:r>
              <a:rPr lang="en-GB" sz="2000" b="1" dirty="0">
                <a:solidFill>
                  <a:schemeClr val="bg1">
                    <a:lumMod val="50000"/>
                  </a:schemeClr>
                </a:solidFill>
                <a:latin typeface="Arial" panose="020B0604020202020204" pitchFamily="34" charset="0"/>
              </a:rPr>
              <a:t>BPS Letter &amp; Article</a:t>
            </a:r>
          </a:p>
        </p:txBody>
      </p:sp>
      <p:pic>
        <p:nvPicPr>
          <p:cNvPr id="9" name="Picture 8">
            <a:extLst>
              <a:ext uri="{FF2B5EF4-FFF2-40B4-BE49-F238E27FC236}">
                <a16:creationId xmlns:a16="http://schemas.microsoft.com/office/drawing/2014/main" id="{5D49432D-BE86-4815-8CAE-0CAA0C46AF6B}"/>
              </a:ext>
            </a:extLst>
          </p:cNvPr>
          <p:cNvPicPr>
            <a:picLocks noChangeAspect="1"/>
          </p:cNvPicPr>
          <p:nvPr/>
        </p:nvPicPr>
        <p:blipFill rotWithShape="1">
          <a:blip r:embed="rId3"/>
          <a:srcRect l="32896" t="20826" r="30044" b="10809"/>
          <a:stretch/>
        </p:blipFill>
        <p:spPr>
          <a:xfrm>
            <a:off x="316706" y="1360856"/>
            <a:ext cx="5489028" cy="5695581"/>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194D8D7F-DB6A-45E1-A9F3-935B883AEE19}"/>
              </a:ext>
            </a:extLst>
          </p:cNvPr>
          <p:cNvPicPr>
            <a:picLocks noChangeAspect="1"/>
          </p:cNvPicPr>
          <p:nvPr/>
        </p:nvPicPr>
        <p:blipFill rotWithShape="1">
          <a:blip r:embed="rId4"/>
          <a:srcRect l="25630" t="19052" r="44145" b="1368"/>
          <a:stretch/>
        </p:blipFill>
        <p:spPr>
          <a:xfrm>
            <a:off x="6096182" y="1322756"/>
            <a:ext cx="4278924" cy="6038481"/>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50992C06-1939-48BE-828D-B4BB88B8A22D}"/>
              </a:ext>
            </a:extLst>
          </p:cNvPr>
          <p:cNvPicPr>
            <a:picLocks noChangeAspect="1"/>
          </p:cNvPicPr>
          <p:nvPr/>
        </p:nvPicPr>
        <p:blipFill rotWithShape="1">
          <a:blip r:embed="rId5"/>
          <a:srcRect l="27859" t="23526" r="56814" b="41577"/>
          <a:stretch/>
        </p:blipFill>
        <p:spPr>
          <a:xfrm>
            <a:off x="9459773" y="1422169"/>
            <a:ext cx="894760" cy="1091910"/>
          </a:xfrm>
          <a:prstGeom prst="rect">
            <a:avLst/>
          </a:prstGeom>
        </p:spPr>
      </p:pic>
    </p:spTree>
    <p:extLst>
      <p:ext uri="{BB962C8B-B14F-4D97-AF65-F5344CB8AC3E}">
        <p14:creationId xmlns:p14="http://schemas.microsoft.com/office/powerpoint/2010/main" val="11083522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A34854-3D16-2AA6-811D-ACF82D30E228}"/>
              </a:ext>
            </a:extLst>
          </p:cNvPr>
          <p:cNvSpPr txBox="1"/>
          <p:nvPr/>
        </p:nvSpPr>
        <p:spPr>
          <a:xfrm>
            <a:off x="392113" y="198437"/>
            <a:ext cx="9910762" cy="975737"/>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Case 2</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Vignette </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Age 4 Years</a:t>
            </a:r>
            <a:endParaRPr kumimoji="0" lang="en-GB" sz="20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pic>
        <p:nvPicPr>
          <p:cNvPr id="4" name="Picture 3">
            <a:extLst>
              <a:ext uri="{FF2B5EF4-FFF2-40B4-BE49-F238E27FC236}">
                <a16:creationId xmlns:a16="http://schemas.microsoft.com/office/drawing/2014/main" id="{D0E40F86-7263-ED3A-8C51-005C11F3135E}"/>
              </a:ext>
            </a:extLst>
          </p:cNvPr>
          <p:cNvPicPr>
            <a:picLocks noChangeAspect="1"/>
          </p:cNvPicPr>
          <p:nvPr/>
        </p:nvPicPr>
        <p:blipFill>
          <a:blip r:embed="rId2"/>
          <a:srcRect l="26370" t="36743" r="34432" b="42985"/>
          <a:stretch/>
        </p:blipFill>
        <p:spPr>
          <a:xfrm>
            <a:off x="388946" y="2103437"/>
            <a:ext cx="10477500" cy="3048000"/>
          </a:xfrm>
          <a:prstGeom prst="rect">
            <a:avLst/>
          </a:prstGeom>
        </p:spPr>
      </p:pic>
    </p:spTree>
    <p:extLst>
      <p:ext uri="{BB962C8B-B14F-4D97-AF65-F5344CB8AC3E}">
        <p14:creationId xmlns:p14="http://schemas.microsoft.com/office/powerpoint/2010/main" val="200926223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26E78-DDA2-3D00-1830-3F654EAD4E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990C81-8B32-668B-E560-422B08E925AE}"/>
              </a:ext>
            </a:extLst>
          </p:cNvPr>
          <p:cNvSpPr txBox="1"/>
          <p:nvPr/>
        </p:nvSpPr>
        <p:spPr>
          <a:xfrm>
            <a:off x="390525" y="350837"/>
            <a:ext cx="9910762" cy="680784"/>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Case 3</a:t>
            </a:r>
          </a:p>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Vignettes </a:t>
            </a:r>
          </a:p>
        </p:txBody>
      </p:sp>
      <p:sp>
        <p:nvSpPr>
          <p:cNvPr id="5" name="TextBox 4">
            <a:extLst>
              <a:ext uri="{FF2B5EF4-FFF2-40B4-BE49-F238E27FC236}">
                <a16:creationId xmlns:a16="http://schemas.microsoft.com/office/drawing/2014/main" id="{5F309349-B7D9-253D-DAAD-CD58DFC51BE0}"/>
              </a:ext>
            </a:extLst>
          </p:cNvPr>
          <p:cNvSpPr txBox="1"/>
          <p:nvPr/>
        </p:nvSpPr>
        <p:spPr>
          <a:xfrm>
            <a:off x="2831306" y="4022573"/>
            <a:ext cx="5360794" cy="623248"/>
          </a:xfrm>
          <a:prstGeom prst="rect">
            <a:avLst/>
          </a:prstGeom>
          <a:noFill/>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Education Record Entry Age 5 Years:</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b="1" dirty="0">
                <a:solidFill>
                  <a:prstClr val="white">
                    <a:lumMod val="50000"/>
                  </a:prstClr>
                </a:solidFill>
                <a:latin typeface="Arial" panose="020B0604020202020204" pitchFamily="34" charset="0"/>
              </a:rPr>
              <a:t>Sucks toothbrush</a:t>
            </a:r>
            <a:endParaRPr kumimoji="0" lang="en-GB" sz="18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sp>
        <p:nvSpPr>
          <p:cNvPr id="6" name="TextBox 5">
            <a:extLst>
              <a:ext uri="{FF2B5EF4-FFF2-40B4-BE49-F238E27FC236}">
                <a16:creationId xmlns:a16="http://schemas.microsoft.com/office/drawing/2014/main" id="{C50F4C2C-EEF6-AB90-754F-5E22335D8F2B}"/>
              </a:ext>
            </a:extLst>
          </p:cNvPr>
          <p:cNvSpPr txBox="1"/>
          <p:nvPr/>
        </p:nvSpPr>
        <p:spPr>
          <a:xfrm>
            <a:off x="2831306" y="3025149"/>
            <a:ext cx="5360794" cy="623248"/>
          </a:xfrm>
          <a:prstGeom prst="rect">
            <a:avLst/>
          </a:prstGeom>
          <a:noFill/>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Medical Record Entry Age 5 Years:</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b="1" dirty="0">
                <a:solidFill>
                  <a:prstClr val="white">
                    <a:lumMod val="50000"/>
                  </a:prstClr>
                </a:solidFill>
                <a:latin typeface="Arial" panose="020B0604020202020204" pitchFamily="34" charset="0"/>
              </a:rPr>
              <a:t>Infant feeding problem</a:t>
            </a:r>
            <a:endParaRPr kumimoji="0" lang="en-GB" sz="18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sp>
        <p:nvSpPr>
          <p:cNvPr id="7" name="TextBox 6">
            <a:extLst>
              <a:ext uri="{FF2B5EF4-FFF2-40B4-BE49-F238E27FC236}">
                <a16:creationId xmlns:a16="http://schemas.microsoft.com/office/drawing/2014/main" id="{9BC4495C-AE6A-285B-7072-50484E499C83}"/>
              </a:ext>
            </a:extLst>
          </p:cNvPr>
          <p:cNvSpPr txBox="1"/>
          <p:nvPr/>
        </p:nvSpPr>
        <p:spPr>
          <a:xfrm>
            <a:off x="88105" y="5061589"/>
            <a:ext cx="10603707" cy="623248"/>
          </a:xfrm>
          <a:prstGeom prst="rect">
            <a:avLst/>
          </a:prstGeom>
          <a:noFill/>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Episode Age 8 Years:</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b="1" dirty="0">
                <a:solidFill>
                  <a:prstClr val="white">
                    <a:lumMod val="50000"/>
                  </a:prstClr>
                </a:solidFill>
                <a:latin typeface="Arial" panose="020B0604020202020204" pitchFamily="34" charset="0"/>
              </a:rPr>
              <a:t>Faints when medical personnel apply white cream to top of hand </a:t>
            </a:r>
            <a:endParaRPr kumimoji="0" lang="en-GB" sz="18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sp>
        <p:nvSpPr>
          <p:cNvPr id="8" name="TextBox 7">
            <a:extLst>
              <a:ext uri="{FF2B5EF4-FFF2-40B4-BE49-F238E27FC236}">
                <a16:creationId xmlns:a16="http://schemas.microsoft.com/office/drawing/2014/main" id="{C2EDE219-8174-2C0E-DA69-CC1B5EA3620F}"/>
              </a:ext>
            </a:extLst>
          </p:cNvPr>
          <p:cNvSpPr txBox="1"/>
          <p:nvPr/>
        </p:nvSpPr>
        <p:spPr>
          <a:xfrm>
            <a:off x="2831306" y="1562183"/>
            <a:ext cx="5360794" cy="1107996"/>
          </a:xfrm>
          <a:prstGeom prst="rect">
            <a:avLst/>
          </a:prstGeom>
          <a:noFill/>
        </p:spPr>
        <p:txBody>
          <a:bodyPr wrap="square">
            <a:spAutoFit/>
          </a:bodyPr>
          <a:lstStyle/>
          <a:p>
            <a:pPr lvl="0" algn="ctr" fontAlgn="auto" hangingPunct="0">
              <a:spcBef>
                <a:spcPts val="0"/>
              </a:spcBef>
              <a:spcAft>
                <a:spcPts val="0"/>
              </a:spcAft>
              <a:defRPr sz="1650"/>
            </a:pPr>
            <a:r>
              <a:rPr lang="en-GB" b="1" dirty="0">
                <a:solidFill>
                  <a:prstClr val="white">
                    <a:lumMod val="50000"/>
                  </a:prstClr>
                </a:solidFill>
                <a:latin typeface="Arial" panose="020B0604020202020204" pitchFamily="34" charset="0"/>
              </a:rPr>
              <a:t>Medical Record Entries Age 5 to 12:</a:t>
            </a:r>
          </a:p>
          <a:p>
            <a:pPr lvl="0" algn="ctr" fontAlgn="auto" hangingPunct="0">
              <a:spcBef>
                <a:spcPts val="0"/>
              </a:spcBef>
              <a:spcAft>
                <a:spcPts val="0"/>
              </a:spcAft>
              <a:defRPr sz="1650"/>
            </a:pPr>
            <a:r>
              <a:rPr lang="en-GB" b="1" dirty="0">
                <a:solidFill>
                  <a:prstClr val="white">
                    <a:lumMod val="50000"/>
                  </a:prstClr>
                </a:solidFill>
                <a:latin typeface="Arial" panose="020B0604020202020204" pitchFamily="34" charset="0"/>
              </a:rPr>
              <a:t>Half a dozen entries sensitive parts (back)</a:t>
            </a:r>
          </a:p>
          <a:p>
            <a:pPr algn="ctr" fontAlgn="auto" hangingPunct="0">
              <a:spcBef>
                <a:spcPts val="0"/>
              </a:spcBef>
              <a:spcAft>
                <a:spcPts val="0"/>
              </a:spcAft>
              <a:defRPr sz="1650"/>
            </a:pPr>
            <a:r>
              <a:rPr lang="en-GB" b="1" dirty="0">
                <a:solidFill>
                  <a:prstClr val="white">
                    <a:lumMod val="50000"/>
                  </a:prstClr>
                </a:solidFill>
                <a:latin typeface="Arial" panose="020B0604020202020204" pitchFamily="34" charset="0"/>
              </a:rPr>
              <a:t>Half a dozen entries sensitive parts (front)</a:t>
            </a:r>
          </a:p>
          <a:p>
            <a:pPr algn="ctr" fontAlgn="auto" hangingPunct="0">
              <a:spcBef>
                <a:spcPts val="0"/>
              </a:spcBef>
              <a:spcAft>
                <a:spcPts val="0"/>
              </a:spcAft>
              <a:defRPr sz="1650"/>
            </a:pPr>
            <a:r>
              <a:rPr lang="en-GB" b="1" dirty="0">
                <a:solidFill>
                  <a:prstClr val="white">
                    <a:lumMod val="50000"/>
                  </a:prstClr>
                </a:solidFill>
                <a:latin typeface="Arial" panose="020B0604020202020204" pitchFamily="34" charset="0"/>
              </a:rPr>
              <a:t>Half a dozen skin, headache and injury entries </a:t>
            </a:r>
            <a:endParaRPr kumimoji="0" lang="en-GB" sz="1800" b="1" i="0" u="none" strike="noStrike" kern="1200" cap="none" spc="0" normalizeH="0" baseline="0" noProof="0" dirty="0">
              <a:ln>
                <a:noFill/>
              </a:ln>
              <a:solidFill>
                <a:prstClr val="white">
                  <a:lumMod val="50000"/>
                </a:prstClr>
              </a:solidFill>
              <a:effectLst/>
              <a:uLnTx/>
              <a:uFillTx/>
              <a:latin typeface="Arial" pitchFamily="18"/>
              <a:ea typeface="Microsoft YaHei" pitchFamily="2"/>
              <a:cs typeface="Mangal" pitchFamily="2"/>
            </a:endParaRPr>
          </a:p>
        </p:txBody>
      </p:sp>
    </p:spTree>
    <p:extLst>
      <p:ext uri="{BB962C8B-B14F-4D97-AF65-F5344CB8AC3E}">
        <p14:creationId xmlns:p14="http://schemas.microsoft.com/office/powerpoint/2010/main" val="2506365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C6500-DA54-86AA-49EA-542DFB1F94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29B641-1D5A-CBFB-F3CC-DCAFFFEDB539}"/>
              </a:ext>
            </a:extLst>
          </p:cNvPr>
          <p:cNvSpPr txBox="1"/>
          <p:nvPr/>
        </p:nvSpPr>
        <p:spPr>
          <a:xfrm>
            <a:off x="390525" y="350838"/>
            <a:ext cx="9910762" cy="680784"/>
          </a:xfrm>
          <a:prstGeom prst="rect">
            <a:avLst/>
          </a:prstGeom>
          <a:noFill/>
          <a:ln>
            <a:noFill/>
          </a:ln>
        </p:spPr>
        <p:txBody>
          <a:bodyPr lIns="90000" tIns="45000" rIns="90000" bIns="45000" compatLnSpc="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50"/>
            </a:pPr>
            <a:r>
              <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rPr>
              <a:t>Academic Research</a:t>
            </a:r>
          </a:p>
          <a:p>
            <a:pPr marL="0" marR="0" lvl="0" indent="0" algn="ctr" defTabSz="914400" rtl="0" eaLnBrk="1" fontAlgn="auto" latinLnBrk="0" hangingPunct="0">
              <a:lnSpc>
                <a:spcPct val="100000"/>
              </a:lnSpc>
              <a:spcBef>
                <a:spcPts val="0"/>
              </a:spcBef>
              <a:spcAft>
                <a:spcPts val="0"/>
              </a:spcAft>
              <a:buClrTx/>
              <a:buSzTx/>
              <a:buFontTx/>
              <a:buNone/>
              <a:tabLst/>
              <a:defRPr sz="1650"/>
            </a:pPr>
            <a:r>
              <a:rPr lang="en-GB" sz="2000" b="1" dirty="0">
                <a:solidFill>
                  <a:prstClr val="white">
                    <a:lumMod val="50000"/>
                  </a:prstClr>
                </a:solidFill>
                <a:latin typeface="Arial" panose="020B0604020202020204" pitchFamily="34" charset="0"/>
              </a:rPr>
              <a:t>Prof Michael Salter</a:t>
            </a:r>
            <a:endParaRPr kumimoji="0" lang="en-GB" sz="2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itchFamily="34" charset="0"/>
            </a:endParaRPr>
          </a:p>
        </p:txBody>
      </p:sp>
      <p:pic>
        <p:nvPicPr>
          <p:cNvPr id="4" name="Picture 3">
            <a:extLst>
              <a:ext uri="{FF2B5EF4-FFF2-40B4-BE49-F238E27FC236}">
                <a16:creationId xmlns:a16="http://schemas.microsoft.com/office/drawing/2014/main" id="{58E57DB4-631B-0615-0CE5-F5E2C8EAED00}"/>
              </a:ext>
            </a:extLst>
          </p:cNvPr>
          <p:cNvPicPr>
            <a:picLocks noChangeAspect="1"/>
          </p:cNvPicPr>
          <p:nvPr/>
        </p:nvPicPr>
        <p:blipFill>
          <a:blip r:embed="rId2"/>
          <a:srcRect l="28619" t="17058" r="32182" b="5655"/>
          <a:stretch/>
        </p:blipFill>
        <p:spPr>
          <a:xfrm>
            <a:off x="4660106" y="1265236"/>
            <a:ext cx="5358985" cy="5943601"/>
          </a:xfrm>
          <a:prstGeom prst="rect">
            <a:avLst/>
          </a:prstGeom>
        </p:spPr>
      </p:pic>
      <p:pic>
        <p:nvPicPr>
          <p:cNvPr id="10" name="Picture 9">
            <a:extLst>
              <a:ext uri="{FF2B5EF4-FFF2-40B4-BE49-F238E27FC236}">
                <a16:creationId xmlns:a16="http://schemas.microsoft.com/office/drawing/2014/main" id="{5938AB15-9DF5-52AA-9DB8-474FA95338AC}"/>
              </a:ext>
            </a:extLst>
          </p:cNvPr>
          <p:cNvPicPr>
            <a:picLocks noChangeAspect="1"/>
          </p:cNvPicPr>
          <p:nvPr/>
        </p:nvPicPr>
        <p:blipFill>
          <a:blip r:embed="rId3"/>
          <a:srcRect l="25768" t="30995" r="29332" b="23393"/>
          <a:stretch/>
        </p:blipFill>
        <p:spPr>
          <a:xfrm>
            <a:off x="124301" y="3470418"/>
            <a:ext cx="4800600" cy="2743200"/>
          </a:xfrm>
          <a:prstGeom prst="rect">
            <a:avLst/>
          </a:prstGeom>
        </p:spPr>
      </p:pic>
      <p:pic>
        <p:nvPicPr>
          <p:cNvPr id="12" name="Picture 11">
            <a:extLst>
              <a:ext uri="{FF2B5EF4-FFF2-40B4-BE49-F238E27FC236}">
                <a16:creationId xmlns:a16="http://schemas.microsoft.com/office/drawing/2014/main" id="{1196F920-A748-F7EA-12FB-CCA549157AC9}"/>
              </a:ext>
            </a:extLst>
          </p:cNvPr>
          <p:cNvPicPr>
            <a:picLocks noChangeAspect="1"/>
          </p:cNvPicPr>
          <p:nvPr/>
        </p:nvPicPr>
        <p:blipFill>
          <a:blip r:embed="rId4"/>
          <a:srcRect l="26481" t="25927" r="35746" b="43665"/>
          <a:stretch/>
        </p:blipFill>
        <p:spPr>
          <a:xfrm>
            <a:off x="164306" y="1641618"/>
            <a:ext cx="4038600" cy="1828800"/>
          </a:xfrm>
          <a:prstGeom prst="rect">
            <a:avLst/>
          </a:prstGeom>
        </p:spPr>
      </p:pic>
    </p:spTree>
    <p:extLst>
      <p:ext uri="{BB962C8B-B14F-4D97-AF65-F5344CB8AC3E}">
        <p14:creationId xmlns:p14="http://schemas.microsoft.com/office/powerpoint/2010/main" val="255399297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BAF03-4E11-99C5-82E7-9B315BE5E9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10663A8-48E5-76AC-4A90-06462872C3AD}"/>
              </a:ext>
            </a:extLst>
          </p:cNvPr>
          <p:cNvSpPr txBox="1"/>
          <p:nvPr/>
        </p:nvSpPr>
        <p:spPr>
          <a:xfrm>
            <a:off x="359362" y="1722437"/>
            <a:ext cx="9938210" cy="916746"/>
          </a:xfrm>
          <a:prstGeom prst="rect">
            <a:avLst/>
          </a:prstGeom>
          <a:noFill/>
          <a:ln>
            <a:noFill/>
          </a:ln>
        </p:spPr>
        <p:txBody>
          <a:bodyPr wrap="none"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Successful Investigations of Extreme Abuse Cases – </a:t>
            </a:r>
          </a:p>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The Role of Mental Health Professionals in Family Courts</a:t>
            </a:r>
          </a:p>
        </p:txBody>
      </p:sp>
      <p:sp>
        <p:nvSpPr>
          <p:cNvPr id="6" name="TextBox 5">
            <a:extLst>
              <a:ext uri="{FF2B5EF4-FFF2-40B4-BE49-F238E27FC236}">
                <a16:creationId xmlns:a16="http://schemas.microsoft.com/office/drawing/2014/main" id="{30B955C4-8C7E-2F75-2808-9B6D08AEC196}"/>
              </a:ext>
            </a:extLst>
          </p:cNvPr>
          <p:cNvSpPr txBox="1"/>
          <p:nvPr/>
        </p:nvSpPr>
        <p:spPr>
          <a:xfrm>
            <a:off x="3632267" y="191258"/>
            <a:ext cx="3392400" cy="1015663"/>
          </a:xfrm>
          <a:prstGeom prst="rect">
            <a:avLst/>
          </a:prstGeom>
          <a:noFill/>
        </p:spPr>
        <p:txBody>
          <a:bodyPr wrap="square" rtlCol="0">
            <a:spAutoFit/>
          </a:bodyPr>
          <a:lstStyle/>
          <a:p>
            <a:pPr algn="ctr"/>
            <a:r>
              <a:rPr lang="en-GB" sz="2000" dirty="0">
                <a:solidFill>
                  <a:schemeClr val="bg1">
                    <a:lumMod val="50000"/>
                  </a:schemeClr>
                </a:solidFill>
                <a:latin typeface="Arial" panose="020B0604020202020204" pitchFamily="34" charset="0"/>
              </a:rPr>
              <a:t>2025 Survivorship Conference</a:t>
            </a:r>
          </a:p>
          <a:p>
            <a:pPr algn="ctr"/>
            <a:r>
              <a:rPr lang="en-GB" sz="2000" dirty="0">
                <a:solidFill>
                  <a:schemeClr val="bg1">
                    <a:lumMod val="50000"/>
                  </a:schemeClr>
                </a:solidFill>
                <a:latin typeface="Arial" panose="020B0604020202020204" pitchFamily="34" charset="0"/>
              </a:rPr>
              <a:t>Clinician Day 16</a:t>
            </a:r>
            <a:r>
              <a:rPr lang="en-GB" sz="2000" baseline="30000" dirty="0">
                <a:solidFill>
                  <a:schemeClr val="bg1">
                    <a:lumMod val="50000"/>
                  </a:schemeClr>
                </a:solidFill>
                <a:latin typeface="Arial" panose="020B0604020202020204" pitchFamily="34" charset="0"/>
              </a:rPr>
              <a:t>th</a:t>
            </a:r>
            <a:r>
              <a:rPr lang="en-GB" sz="2000" dirty="0">
                <a:solidFill>
                  <a:schemeClr val="bg1">
                    <a:lumMod val="50000"/>
                  </a:schemeClr>
                </a:solidFill>
                <a:latin typeface="Arial" panose="020B0604020202020204" pitchFamily="34" charset="0"/>
              </a:rPr>
              <a:t> May </a:t>
            </a:r>
          </a:p>
        </p:txBody>
      </p:sp>
      <p:sp>
        <p:nvSpPr>
          <p:cNvPr id="2" name="TextBox 1">
            <a:extLst>
              <a:ext uri="{FF2B5EF4-FFF2-40B4-BE49-F238E27FC236}">
                <a16:creationId xmlns:a16="http://schemas.microsoft.com/office/drawing/2014/main" id="{C5C12A3A-7708-1E12-0F1A-4D1C6E005C62}"/>
              </a:ext>
            </a:extLst>
          </p:cNvPr>
          <p:cNvSpPr txBox="1"/>
          <p:nvPr/>
        </p:nvSpPr>
        <p:spPr>
          <a:xfrm>
            <a:off x="0" y="4098260"/>
            <a:ext cx="6107907" cy="2726872"/>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100"/>
            </a:pPr>
            <a:r>
              <a:rPr lang="en-US" sz="2000" b="1" dirty="0">
                <a:solidFill>
                  <a:prstClr val="white">
                    <a:lumMod val="50000"/>
                  </a:prstClr>
                </a:solidFill>
                <a:latin typeface="Arial" pitchFamily="18"/>
                <a:ea typeface="Microsoft YaHei" pitchFamily="2"/>
                <a:cs typeface="Mangal" pitchFamily="2"/>
              </a:rPr>
              <a:t>For ‘Thorge’</a:t>
            </a:r>
          </a:p>
          <a:p>
            <a:pPr algn="ctr" defTabSz="727510" fontAlgn="auto" hangingPunct="0">
              <a:spcBef>
                <a:spcPts val="0"/>
              </a:spcBef>
              <a:spcAft>
                <a:spcPts val="0"/>
              </a:spcAft>
              <a:defRPr sz="1100"/>
            </a:pPr>
            <a:endParaRPr lang="en-US" sz="2000" dirty="0">
              <a:solidFill>
                <a:prstClr val="white">
                  <a:lumMod val="50000"/>
                </a:prstClr>
              </a:solidFill>
              <a:latin typeface="Arial" pitchFamily="18"/>
              <a:ea typeface="Microsoft YaHei" pitchFamily="2"/>
              <a:cs typeface="Mangal" pitchFamily="2"/>
            </a:endParaRPr>
          </a:p>
          <a:p>
            <a:pPr algn="ctr" defTabSz="727510" fontAlgn="auto" hangingPunct="0">
              <a:spcBef>
                <a:spcPts val="0"/>
              </a:spcBef>
              <a:spcAft>
                <a:spcPts val="0"/>
              </a:spcAft>
              <a:defRPr sz="1100"/>
            </a:pPr>
            <a:r>
              <a:rPr lang="en-GB" sz="2000" dirty="0">
                <a:solidFill>
                  <a:srgbClr val="7F7F7F"/>
                </a:solidFill>
                <a:latin typeface="Arial" pitchFamily="18"/>
                <a:ea typeface="Microsoft YaHei" pitchFamily="2"/>
                <a:cs typeface="Mangal" pitchFamily="2"/>
              </a:rPr>
              <a:t>The name </a:t>
            </a:r>
            <a:r>
              <a:rPr lang="en-US" sz="2000" dirty="0">
                <a:solidFill>
                  <a:prstClr val="white">
                    <a:lumMod val="50000"/>
                  </a:prstClr>
                </a:solidFill>
                <a:latin typeface="Arial" pitchFamily="18"/>
                <a:ea typeface="Microsoft YaHei" pitchFamily="2"/>
                <a:cs typeface="Mangal" pitchFamily="2"/>
              </a:rPr>
              <a:t>Thorge</a:t>
            </a:r>
            <a:r>
              <a:rPr lang="en-GB" sz="2000" dirty="0">
                <a:solidFill>
                  <a:srgbClr val="7F7F7F"/>
                </a:solidFill>
                <a:latin typeface="Arial" pitchFamily="18"/>
                <a:ea typeface="Microsoft YaHei" pitchFamily="2"/>
                <a:cs typeface="Mangal" pitchFamily="2"/>
              </a:rPr>
              <a:t> has Irish origins and is derived from the Gaelic name Ó </a:t>
            </a:r>
            <a:r>
              <a:rPr lang="en-GB" sz="2000" dirty="0" err="1">
                <a:solidFill>
                  <a:srgbClr val="7F7F7F"/>
                </a:solidFill>
                <a:latin typeface="Arial" pitchFamily="18"/>
                <a:ea typeface="Microsoft YaHei" pitchFamily="2"/>
                <a:cs typeface="Mangal" pitchFamily="2"/>
              </a:rPr>
              <a:t>Tormaigh</a:t>
            </a:r>
            <a:r>
              <a:rPr lang="en-GB" sz="2000" dirty="0">
                <a:solidFill>
                  <a:srgbClr val="7F7F7F"/>
                </a:solidFill>
                <a:latin typeface="Arial" pitchFamily="18"/>
                <a:ea typeface="Microsoft YaHei" pitchFamily="2"/>
                <a:cs typeface="Mangal" pitchFamily="2"/>
              </a:rPr>
              <a:t>, meaning "descendant of </a:t>
            </a:r>
            <a:r>
              <a:rPr lang="en-GB" sz="2000" dirty="0" err="1">
                <a:solidFill>
                  <a:srgbClr val="7F7F7F"/>
                </a:solidFill>
                <a:latin typeface="Arial" pitchFamily="18"/>
                <a:ea typeface="Microsoft YaHei" pitchFamily="2"/>
                <a:cs typeface="Mangal" pitchFamily="2"/>
              </a:rPr>
              <a:t>Tormaigh</a:t>
            </a:r>
            <a:r>
              <a:rPr lang="en-GB" sz="2000" dirty="0">
                <a:solidFill>
                  <a:srgbClr val="7F7F7F"/>
                </a:solidFill>
                <a:latin typeface="Arial" pitchFamily="18"/>
                <a:ea typeface="Microsoft YaHei" pitchFamily="2"/>
                <a:cs typeface="Mangal" pitchFamily="2"/>
              </a:rPr>
              <a:t>". The name </a:t>
            </a:r>
            <a:r>
              <a:rPr lang="en-GB" sz="2000" dirty="0" err="1">
                <a:solidFill>
                  <a:srgbClr val="7F7F7F"/>
                </a:solidFill>
                <a:latin typeface="Arial" pitchFamily="18"/>
                <a:ea typeface="Microsoft YaHei" pitchFamily="2"/>
                <a:cs typeface="Mangal" pitchFamily="2"/>
              </a:rPr>
              <a:t>Tormaigh</a:t>
            </a:r>
            <a:r>
              <a:rPr lang="en-GB" sz="2000" dirty="0">
                <a:solidFill>
                  <a:srgbClr val="7F7F7F"/>
                </a:solidFill>
                <a:latin typeface="Arial" pitchFamily="18"/>
                <a:ea typeface="Microsoft YaHei" pitchFamily="2"/>
                <a:cs typeface="Mangal" pitchFamily="2"/>
              </a:rPr>
              <a:t> itself is believed to come from the word </a:t>
            </a:r>
            <a:r>
              <a:rPr lang="en-GB" sz="2000" dirty="0" err="1">
                <a:solidFill>
                  <a:srgbClr val="7F7F7F"/>
                </a:solidFill>
                <a:latin typeface="Arial" pitchFamily="18"/>
                <a:ea typeface="Microsoft YaHei" pitchFamily="2"/>
                <a:cs typeface="Mangal" pitchFamily="2"/>
              </a:rPr>
              <a:t>tormach</a:t>
            </a:r>
            <a:r>
              <a:rPr lang="en-GB" sz="2000" dirty="0">
                <a:solidFill>
                  <a:srgbClr val="7F7F7F"/>
                </a:solidFill>
                <a:latin typeface="Arial" pitchFamily="18"/>
                <a:ea typeface="Microsoft YaHei" pitchFamily="2"/>
                <a:cs typeface="Mangal" pitchFamily="2"/>
              </a:rPr>
              <a:t>, which means "thunder". This gives the name a strong and powerful connotation, often associated with resilience and authority.</a:t>
            </a:r>
            <a:endParaRPr lang="en-US" sz="2228" dirty="0">
              <a:solidFill>
                <a:srgbClr val="7F7F7F"/>
              </a:solidFill>
              <a:latin typeface="Arial" pitchFamily="18"/>
              <a:ea typeface="Microsoft YaHei" pitchFamily="2"/>
              <a:cs typeface="Mangal" pitchFamily="2"/>
            </a:endParaRPr>
          </a:p>
        </p:txBody>
      </p:sp>
      <p:pic>
        <p:nvPicPr>
          <p:cNvPr id="8" name="Picture 7">
            <a:extLst>
              <a:ext uri="{FF2B5EF4-FFF2-40B4-BE49-F238E27FC236}">
                <a16:creationId xmlns:a16="http://schemas.microsoft.com/office/drawing/2014/main" id="{3C092AB9-E9DB-9974-B18F-46898F3C1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8906" y="2789236"/>
            <a:ext cx="3675021" cy="4702633"/>
          </a:xfrm>
          <a:prstGeom prst="rect">
            <a:avLst/>
          </a:prstGeom>
        </p:spPr>
      </p:pic>
      <p:sp>
        <p:nvSpPr>
          <p:cNvPr id="12" name="TextBox 11">
            <a:extLst>
              <a:ext uri="{FF2B5EF4-FFF2-40B4-BE49-F238E27FC236}">
                <a16:creationId xmlns:a16="http://schemas.microsoft.com/office/drawing/2014/main" id="{E59C73AC-FC08-F5B5-97A6-ACAEEFE46461}"/>
              </a:ext>
            </a:extLst>
          </p:cNvPr>
          <p:cNvSpPr txBox="1"/>
          <p:nvPr/>
        </p:nvSpPr>
        <p:spPr>
          <a:xfrm>
            <a:off x="527886" y="6927668"/>
            <a:ext cx="6674086" cy="461665"/>
          </a:xfrm>
          <a:prstGeom prst="rect">
            <a:avLst/>
          </a:prstGeom>
          <a:noFill/>
        </p:spPr>
        <p:txBody>
          <a:bodyPr wrap="square">
            <a:spAutoFit/>
          </a:bodyPr>
          <a:lstStyle/>
          <a:p>
            <a:r>
              <a:rPr lang="en-GB" sz="1200" dirty="0">
                <a:latin typeface="Arial" panose="020B0604020202020204" pitchFamily="34" charset="0"/>
                <a:hlinkClick r:id="rId4"/>
              </a:rPr>
              <a:t>https://www.researchgate.net/profile/Rainer-Kurz/publications</a:t>
            </a:r>
            <a:endParaRPr lang="en-GB" sz="1200" dirty="0">
              <a:latin typeface="Arial" panose="020B0604020202020204" pitchFamily="34" charset="0"/>
            </a:endParaRPr>
          </a:p>
          <a:p>
            <a:endParaRPr lang="en-GB" sz="1200" dirty="0">
              <a:latin typeface="Arial" panose="020B0604020202020204" pitchFamily="34" charset="0"/>
            </a:endParaRPr>
          </a:p>
        </p:txBody>
      </p:sp>
      <p:sp>
        <p:nvSpPr>
          <p:cNvPr id="4" name="TextBox 3">
            <a:extLst>
              <a:ext uri="{FF2B5EF4-FFF2-40B4-BE49-F238E27FC236}">
                <a16:creationId xmlns:a16="http://schemas.microsoft.com/office/drawing/2014/main" id="{19D65D78-8578-5BFC-2E24-7DAC9AB404AD}"/>
              </a:ext>
            </a:extLst>
          </p:cNvPr>
          <p:cNvSpPr txBox="1"/>
          <p:nvPr/>
        </p:nvSpPr>
        <p:spPr>
          <a:xfrm>
            <a:off x="88106" y="2859975"/>
            <a:ext cx="6107907" cy="1057954"/>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100"/>
            </a:pPr>
            <a:r>
              <a:rPr lang="en-US" sz="2228" dirty="0" err="1">
                <a:solidFill>
                  <a:prstClr val="white">
                    <a:lumMod val="50000"/>
                  </a:prstClr>
                </a:solidFill>
                <a:latin typeface="Arial" pitchFamily="18"/>
                <a:ea typeface="Microsoft YaHei" pitchFamily="2"/>
                <a:cs typeface="Mangal" pitchFamily="2"/>
              </a:rPr>
              <a:t>Dr</a:t>
            </a:r>
            <a:r>
              <a:rPr lang="en-US" sz="2228" dirty="0">
                <a:solidFill>
                  <a:prstClr val="white">
                    <a:lumMod val="50000"/>
                  </a:prstClr>
                </a:solidFill>
                <a:latin typeface="Arial" pitchFamily="18"/>
                <a:ea typeface="Microsoft YaHei" pitchFamily="2"/>
                <a:cs typeface="Mangal" pitchFamily="2"/>
              </a:rPr>
              <a:t> Rainer Hermann </a:t>
            </a:r>
            <a:r>
              <a:rPr lang="en-US" sz="2228" dirty="0" err="1">
                <a:solidFill>
                  <a:prstClr val="white">
                    <a:lumMod val="50000"/>
                  </a:prstClr>
                </a:solidFill>
                <a:latin typeface="Arial" pitchFamily="18"/>
                <a:ea typeface="Microsoft YaHei" pitchFamily="2"/>
                <a:cs typeface="Mangal" pitchFamily="2"/>
              </a:rPr>
              <a:t>Kurz</a:t>
            </a:r>
            <a:r>
              <a:rPr lang="en-US" sz="2228" dirty="0">
                <a:solidFill>
                  <a:prstClr val="white">
                    <a:lumMod val="50000"/>
                  </a:prstClr>
                </a:solidFill>
                <a:latin typeface="Arial" pitchFamily="18"/>
                <a:ea typeface="Microsoft YaHei" pitchFamily="2"/>
                <a:cs typeface="Mangal" pitchFamily="2"/>
              </a:rPr>
              <a:t> </a:t>
            </a:r>
          </a:p>
          <a:p>
            <a:pPr algn="ctr" defTabSz="727510" fontAlgn="auto" hangingPunct="0">
              <a:spcBef>
                <a:spcPts val="0"/>
              </a:spcBef>
              <a:spcAft>
                <a:spcPts val="0"/>
              </a:spcAft>
              <a:defRPr sz="1100"/>
            </a:pPr>
            <a:r>
              <a:rPr lang="en-US" sz="2228" dirty="0" err="1">
                <a:solidFill>
                  <a:prstClr val="white">
                    <a:lumMod val="50000"/>
                  </a:prstClr>
                </a:solidFill>
                <a:latin typeface="Arial" pitchFamily="18"/>
                <a:ea typeface="Microsoft YaHei" pitchFamily="2"/>
                <a:cs typeface="Mangal" pitchFamily="2"/>
              </a:rPr>
              <a:t>C.Psychol</a:t>
            </a:r>
            <a:r>
              <a:rPr lang="en-US" sz="2228" dirty="0">
                <a:solidFill>
                  <a:prstClr val="white">
                    <a:lumMod val="50000"/>
                  </a:prstClr>
                </a:solidFill>
                <a:latin typeface="Arial" pitchFamily="18"/>
                <a:ea typeface="Microsoft YaHei" pitchFamily="2"/>
                <a:cs typeface="Mangal" pitchFamily="2"/>
              </a:rPr>
              <a:t>      </a:t>
            </a:r>
          </a:p>
          <a:p>
            <a:pPr algn="ctr" defTabSz="727510" fontAlgn="auto" hangingPunct="0">
              <a:spcBef>
                <a:spcPts val="0"/>
              </a:spcBef>
              <a:spcAft>
                <a:spcPts val="0"/>
              </a:spcAft>
              <a:defRPr sz="1100"/>
            </a:pPr>
            <a:r>
              <a:rPr lang="en-US" sz="2228" dirty="0">
                <a:solidFill>
                  <a:srgbClr val="7F7F7F"/>
                </a:solidFill>
                <a:latin typeface="Arial" pitchFamily="18"/>
                <a:ea typeface="Microsoft YaHei" pitchFamily="2"/>
                <a:cs typeface="Mangal" pitchFamily="2"/>
                <a:hlinkClick r:id="rId5"/>
              </a:rPr>
              <a:t>ichinendaimoku@gmail.com</a:t>
            </a:r>
            <a:endParaRPr lang="en-US" sz="2228" dirty="0">
              <a:solidFill>
                <a:srgbClr val="7F7F7F"/>
              </a:solidFill>
              <a:latin typeface="Arial" pitchFamily="18"/>
              <a:ea typeface="Microsoft YaHei" pitchFamily="2"/>
              <a:cs typeface="Mangal" pitchFamily="2"/>
            </a:endParaRPr>
          </a:p>
        </p:txBody>
      </p:sp>
    </p:spTree>
    <p:extLst>
      <p:ext uri="{BB962C8B-B14F-4D97-AF65-F5344CB8AC3E}">
        <p14:creationId xmlns:p14="http://schemas.microsoft.com/office/powerpoint/2010/main" val="24249358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8F878F-DD2A-2FA3-3544-A97EDFB3D48D}"/>
              </a:ext>
            </a:extLst>
          </p:cNvPr>
          <p:cNvSpPr txBox="1"/>
          <p:nvPr/>
        </p:nvSpPr>
        <p:spPr>
          <a:xfrm>
            <a:off x="3614047" y="515413"/>
            <a:ext cx="3337652" cy="485233"/>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800" b="1" dirty="0">
                <a:solidFill>
                  <a:prstClr val="white">
                    <a:lumMod val="50000"/>
                  </a:prstClr>
                </a:solidFill>
                <a:latin typeface="Arial" pitchFamily="18"/>
                <a:ea typeface="Microsoft YaHei" pitchFamily="2"/>
                <a:cs typeface="Mangal" pitchFamily="2"/>
              </a:rPr>
              <a:t>Puzzle</a:t>
            </a:r>
          </a:p>
        </p:txBody>
      </p:sp>
      <p:sp>
        <p:nvSpPr>
          <p:cNvPr id="3" name="TextBox 2">
            <a:extLst>
              <a:ext uri="{FF2B5EF4-FFF2-40B4-BE49-F238E27FC236}">
                <a16:creationId xmlns:a16="http://schemas.microsoft.com/office/drawing/2014/main" id="{8DD9D3C3-9150-D09D-1028-059EF718D2D1}"/>
              </a:ext>
            </a:extLst>
          </p:cNvPr>
          <p:cNvSpPr txBox="1"/>
          <p:nvPr/>
        </p:nvSpPr>
        <p:spPr>
          <a:xfrm>
            <a:off x="1107283" y="6448723"/>
            <a:ext cx="7884565" cy="306915"/>
          </a:xfrm>
          <a:prstGeom prst="rect">
            <a:avLst/>
          </a:prstGeom>
          <a:noFill/>
          <a:ln>
            <a:noFill/>
          </a:ln>
        </p:spPr>
        <p:txBody>
          <a:bodyPr lIns="71600" tIns="35800" rIns="71600" bIns="35800" compatLnSpc="0">
            <a:spAutoFit/>
          </a:bodyPr>
          <a:lstStyle/>
          <a:p>
            <a:pPr algn="ctr" defTabSz="727510" eaLnBrk="0" hangingPunct="0">
              <a:defRPr/>
            </a:pPr>
            <a:r>
              <a:rPr lang="en-GB" sz="1591" dirty="0">
                <a:solidFill>
                  <a:prstClr val="white">
                    <a:lumMod val="50000"/>
                  </a:prstClr>
                </a:solidFill>
                <a:latin typeface="Arial" panose="020B0604020202020204" pitchFamily="34" charset="0"/>
              </a:rPr>
              <a:t>How do these artefacts relate?</a:t>
            </a:r>
          </a:p>
        </p:txBody>
      </p:sp>
      <p:pic>
        <p:nvPicPr>
          <p:cNvPr id="4" name="Picture 3">
            <a:extLst>
              <a:ext uri="{FF2B5EF4-FFF2-40B4-BE49-F238E27FC236}">
                <a16:creationId xmlns:a16="http://schemas.microsoft.com/office/drawing/2014/main" id="{26B3B316-4294-B93D-25AE-02F9B9029105}"/>
              </a:ext>
            </a:extLst>
          </p:cNvPr>
          <p:cNvPicPr/>
          <p:nvPr/>
        </p:nvPicPr>
        <p:blipFill rotWithShape="1">
          <a:blip r:embed="rId3" cstate="print">
            <a:extLst>
              <a:ext uri="{28A0092B-C50C-407E-A947-70E740481C1C}">
                <a14:useLocalDpi xmlns:a14="http://schemas.microsoft.com/office/drawing/2010/main" val="0"/>
              </a:ext>
            </a:extLst>
          </a:blip>
          <a:srcRect l="17841" r="28726" b="21291"/>
          <a:stretch/>
        </p:blipFill>
        <p:spPr>
          <a:xfrm>
            <a:off x="1587382" y="1882352"/>
            <a:ext cx="2436402" cy="2018728"/>
          </a:xfrm>
          <a:prstGeom prst="rect">
            <a:avLst/>
          </a:prstGeom>
        </p:spPr>
      </p:pic>
      <p:pic>
        <p:nvPicPr>
          <p:cNvPr id="7" name="Picture 6">
            <a:extLst>
              <a:ext uri="{FF2B5EF4-FFF2-40B4-BE49-F238E27FC236}">
                <a16:creationId xmlns:a16="http://schemas.microsoft.com/office/drawing/2014/main" id="{86D74D43-14E0-D209-B56C-5A9D5C95F0A1}"/>
              </a:ext>
            </a:extLst>
          </p:cNvPr>
          <p:cNvPicPr/>
          <p:nvPr/>
        </p:nvPicPr>
        <p:blipFill rotWithShape="1">
          <a:blip r:embed="rId4" cstate="print">
            <a:extLst>
              <a:ext uri="{28A0092B-C50C-407E-A947-70E740481C1C}">
                <a14:useLocalDpi xmlns:a14="http://schemas.microsoft.com/office/drawing/2010/main" val="0"/>
              </a:ext>
            </a:extLst>
          </a:blip>
          <a:srcRect l="48146" t="15230" b="12287"/>
          <a:stretch/>
        </p:blipFill>
        <p:spPr>
          <a:xfrm>
            <a:off x="1659388" y="4163773"/>
            <a:ext cx="2364395" cy="1859056"/>
          </a:xfrm>
          <a:prstGeom prst="rect">
            <a:avLst/>
          </a:prstGeom>
        </p:spPr>
      </p:pic>
      <p:pic>
        <p:nvPicPr>
          <p:cNvPr id="8" name="Picture 7">
            <a:extLst>
              <a:ext uri="{FF2B5EF4-FFF2-40B4-BE49-F238E27FC236}">
                <a16:creationId xmlns:a16="http://schemas.microsoft.com/office/drawing/2014/main" id="{19FA0358-9EB2-6B19-DEA3-2EF4EFE410E1}"/>
              </a:ext>
            </a:extLst>
          </p:cNvPr>
          <p:cNvPicPr/>
          <p:nvPr/>
        </p:nvPicPr>
        <p:blipFill rotWithShape="1">
          <a:blip r:embed="rId5" cstate="print">
            <a:extLst>
              <a:ext uri="{28A0092B-C50C-407E-A947-70E740481C1C}">
                <a14:useLocalDpi xmlns:a14="http://schemas.microsoft.com/office/drawing/2010/main" val="0"/>
              </a:ext>
            </a:extLst>
          </a:blip>
          <a:srcRect l="19658" t="11119" r="8359" b="7844"/>
          <a:stretch/>
        </p:blipFill>
        <p:spPr>
          <a:xfrm>
            <a:off x="5709635" y="1801525"/>
            <a:ext cx="3282214" cy="2078446"/>
          </a:xfrm>
          <a:prstGeom prst="rect">
            <a:avLst/>
          </a:prstGeom>
        </p:spPr>
      </p:pic>
      <p:pic>
        <p:nvPicPr>
          <p:cNvPr id="9" name="Picture 8">
            <a:extLst>
              <a:ext uri="{FF2B5EF4-FFF2-40B4-BE49-F238E27FC236}">
                <a16:creationId xmlns:a16="http://schemas.microsoft.com/office/drawing/2014/main" id="{92C31D24-E839-AA69-3C34-BFCF20538B75}"/>
              </a:ext>
            </a:extLst>
          </p:cNvPr>
          <p:cNvPicPr/>
          <p:nvPr/>
        </p:nvPicPr>
        <p:blipFill rotWithShape="1">
          <a:blip r:embed="rId6" cstate="print">
            <a:extLst>
              <a:ext uri="{28A0092B-C50C-407E-A947-70E740481C1C}">
                <a14:useLocalDpi xmlns:a14="http://schemas.microsoft.com/office/drawing/2010/main" val="0"/>
              </a:ext>
            </a:extLst>
          </a:blip>
          <a:srcRect l="14515" t="10444" r="13566" b="4467"/>
          <a:stretch/>
        </p:blipFill>
        <p:spPr>
          <a:xfrm>
            <a:off x="5712521" y="3981908"/>
            <a:ext cx="3279327" cy="2182369"/>
          </a:xfrm>
          <a:prstGeom prst="rect">
            <a:avLst/>
          </a:prstGeom>
        </p:spPr>
      </p:pic>
      <p:sp>
        <p:nvSpPr>
          <p:cNvPr id="19" name="TextBox 18">
            <a:extLst>
              <a:ext uri="{FF2B5EF4-FFF2-40B4-BE49-F238E27FC236}">
                <a16:creationId xmlns:a16="http://schemas.microsoft.com/office/drawing/2014/main" id="{DEB5C776-4BA4-CDE4-E9B4-D0784C10F4CB}"/>
              </a:ext>
            </a:extLst>
          </p:cNvPr>
          <p:cNvSpPr txBox="1"/>
          <p:nvPr/>
        </p:nvSpPr>
        <p:spPr>
          <a:xfrm>
            <a:off x="392906" y="7173978"/>
            <a:ext cx="9448800" cy="461665"/>
          </a:xfrm>
          <a:prstGeom prst="rect">
            <a:avLst/>
          </a:prstGeom>
          <a:noFill/>
        </p:spPr>
        <p:txBody>
          <a:bodyPr wrap="square">
            <a:spAutoFit/>
          </a:bodyPr>
          <a:lstStyle/>
          <a:p>
            <a:r>
              <a:rPr lang="en-GB" sz="1200" dirty="0">
                <a:latin typeface="Arial" panose="020B0604020202020204" pitchFamily="34" charset="0"/>
                <a:hlinkClick r:id="rId7"/>
              </a:rPr>
              <a:t>https://www.researchgate.net/publication/315723456_Critical_Reflections_on_the_Role_of_Mental_Health_Professionals</a:t>
            </a:r>
            <a:endParaRPr lang="en-GB" sz="1200" dirty="0">
              <a:latin typeface="Arial" panose="020B0604020202020204" pitchFamily="34" charset="0"/>
            </a:endParaRPr>
          </a:p>
          <a:p>
            <a:endParaRPr lang="en-GB" sz="1200" dirty="0">
              <a:latin typeface="Arial" panose="020B0604020202020204" pitchFamily="34" charset="0"/>
            </a:endParaRPr>
          </a:p>
        </p:txBody>
      </p:sp>
    </p:spTree>
    <p:extLst>
      <p:ext uri="{BB962C8B-B14F-4D97-AF65-F5344CB8AC3E}">
        <p14:creationId xmlns:p14="http://schemas.microsoft.com/office/powerpoint/2010/main" val="23521409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471E6-013D-A1B4-A6E3-1F124529A51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C2D4771-B609-FBAC-550A-75C9D8E841E6}"/>
              </a:ext>
            </a:extLst>
          </p:cNvPr>
          <p:cNvSpPr txBox="1"/>
          <p:nvPr/>
        </p:nvSpPr>
        <p:spPr>
          <a:xfrm>
            <a:off x="3614047" y="515413"/>
            <a:ext cx="3337652" cy="485233"/>
          </a:xfrm>
          <a:prstGeom prst="rect">
            <a:avLst/>
          </a:prstGeom>
          <a:noFill/>
          <a:ln>
            <a:noFill/>
          </a:ln>
        </p:spPr>
        <p:txBody>
          <a:bodyPr wrap="square" lIns="71600" tIns="35800" rIns="71600" bIns="35800" compatLnSpc="0">
            <a:spAutoFit/>
          </a:bodyPr>
          <a:lstStyle/>
          <a:p>
            <a:pPr algn="ctr" defTabSz="727510" fontAlgn="auto" hangingPunct="0">
              <a:spcBef>
                <a:spcPts val="0"/>
              </a:spcBef>
              <a:spcAft>
                <a:spcPts val="0"/>
              </a:spcAft>
              <a:defRPr sz="1650"/>
            </a:pPr>
            <a:r>
              <a:rPr lang="en-GB" sz="2800" b="1" dirty="0">
                <a:solidFill>
                  <a:prstClr val="white">
                    <a:lumMod val="50000"/>
                  </a:prstClr>
                </a:solidFill>
                <a:latin typeface="Arial" pitchFamily="18"/>
                <a:ea typeface="Microsoft YaHei" pitchFamily="2"/>
                <a:cs typeface="Mangal" pitchFamily="2"/>
              </a:rPr>
              <a:t>Puzzle</a:t>
            </a:r>
          </a:p>
        </p:txBody>
      </p:sp>
      <p:sp>
        <p:nvSpPr>
          <p:cNvPr id="2" name="TextBox 1"/>
          <p:cNvSpPr txBox="1"/>
          <p:nvPr/>
        </p:nvSpPr>
        <p:spPr>
          <a:xfrm>
            <a:off x="1092939" y="5970808"/>
            <a:ext cx="8505935" cy="306915"/>
          </a:xfrm>
          <a:prstGeom prst="rect">
            <a:avLst/>
          </a:prstGeom>
          <a:noFill/>
          <a:ln>
            <a:noFill/>
          </a:ln>
        </p:spPr>
        <p:txBody>
          <a:bodyPr wrap="square" lIns="71600" tIns="35800" rIns="71600" bIns="35800" compatLnSpc="0">
            <a:spAutoFit/>
          </a:bodyPr>
          <a:lstStyle/>
          <a:p>
            <a:pPr algn="ctr" defTabSz="727510" eaLnBrk="0" hangingPunct="0">
              <a:defRPr/>
            </a:pPr>
            <a:r>
              <a:rPr lang="en-GB" sz="1591" dirty="0">
                <a:solidFill>
                  <a:prstClr val="white">
                    <a:lumMod val="50000"/>
                  </a:prstClr>
                </a:solidFill>
                <a:latin typeface="Arial" panose="020B0604020202020204" pitchFamily="34" charset="0"/>
              </a:rPr>
              <a:t>Low Stability, High Plasticity?</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769246" y="1900576"/>
            <a:ext cx="6789592" cy="4001009"/>
          </a:xfrm>
          <a:prstGeom prst="rect">
            <a:avLst/>
          </a:prstGeom>
        </p:spPr>
      </p:pic>
      <p:sp>
        <p:nvSpPr>
          <p:cNvPr id="10" name="Oval 9"/>
          <p:cNvSpPr>
            <a:spLocks noChangeArrowheads="1"/>
          </p:cNvSpPr>
          <p:nvPr/>
        </p:nvSpPr>
        <p:spPr bwMode="auto">
          <a:xfrm>
            <a:off x="2375460" y="4469406"/>
            <a:ext cx="1982823" cy="825966"/>
          </a:xfrm>
          <a:prstGeom prst="ellipse">
            <a:avLst/>
          </a:prstGeom>
          <a:noFill/>
          <a:ln w="381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66" tIns="41483" rIns="82966" bIns="41483" anchor="ctr"/>
          <a:lstStyle>
            <a:lvl1pPr eaLnBrk="0" hangingPunct="0">
              <a:spcAft>
                <a:spcPts val="1275"/>
              </a:spcAft>
              <a:defRPr sz="2800">
                <a:solidFill>
                  <a:schemeClr val="tx1"/>
                </a:solidFill>
                <a:latin typeface="Arial" pitchFamily="34" charset="0"/>
                <a:ea typeface="Microsoft YaHei" pitchFamily="34" charset="-122"/>
                <a:cs typeface="Mangal" pitchFamily="18" charset="0"/>
              </a:defRPr>
            </a:lvl1pPr>
            <a:lvl2pPr marL="742950" indent="-285750" eaLnBrk="0" hangingPunct="0">
              <a:spcBef>
                <a:spcPct val="20000"/>
              </a:spcBef>
              <a:buChar char="–"/>
              <a:defRPr sz="2800">
                <a:solidFill>
                  <a:schemeClr val="tx1"/>
                </a:solidFill>
                <a:latin typeface="Arial" pitchFamily="34" charset="0"/>
                <a:ea typeface="Microsoft YaHei" pitchFamily="34" charset="-122"/>
              </a:defRPr>
            </a:lvl2pPr>
            <a:lvl3pPr marL="1143000" indent="-228600" eaLnBrk="0" hangingPunct="0">
              <a:spcBef>
                <a:spcPct val="20000"/>
              </a:spcBef>
              <a:buChar char="•"/>
              <a:defRPr sz="2400">
                <a:solidFill>
                  <a:schemeClr val="tx1"/>
                </a:solidFill>
                <a:latin typeface="Arial" pitchFamily="34" charset="0"/>
                <a:ea typeface="Microsoft YaHei" pitchFamily="34" charset="-122"/>
              </a:defRPr>
            </a:lvl3pPr>
            <a:lvl4pPr marL="1600200" indent="-228600" eaLnBrk="0" hangingPunct="0">
              <a:spcBef>
                <a:spcPct val="20000"/>
              </a:spcBef>
              <a:buChar char="–"/>
              <a:defRPr sz="2000">
                <a:solidFill>
                  <a:schemeClr val="tx1"/>
                </a:solidFill>
                <a:latin typeface="Arial" pitchFamily="34" charset="0"/>
                <a:ea typeface="Microsoft YaHei" pitchFamily="34" charset="-122"/>
              </a:defRPr>
            </a:lvl4pPr>
            <a:lvl5pPr marL="2057400" indent="-228600" eaLnBrk="0" hangingPunct="0">
              <a:spcBef>
                <a:spcPct val="20000"/>
              </a:spcBef>
              <a:buChar char="»"/>
              <a:defRPr sz="2000">
                <a:solidFill>
                  <a:schemeClr val="tx1"/>
                </a:solidFill>
                <a:latin typeface="Arial" pitchFamily="34" charset="0"/>
                <a:ea typeface="Microsoft YaHei" pitchFamily="34"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Microsoft YaHei" pitchFamily="34" charset="-122"/>
              </a:defRPr>
            </a:lvl9pPr>
          </a:lstStyle>
          <a:p>
            <a:pPr defTabSz="727510" eaLnBrk="1" hangingPunct="1">
              <a:spcAft>
                <a:spcPct val="0"/>
              </a:spcAft>
            </a:pPr>
            <a:endParaRPr lang="en-US" altLang="en-US" sz="637">
              <a:solidFill>
                <a:prstClr val="black"/>
              </a:solidFill>
              <a:latin typeface="Calibri" pitchFamily="34" charset="0"/>
              <a:cs typeface="Arial" pitchFamily="34" charset="0"/>
            </a:endParaRPr>
          </a:p>
        </p:txBody>
      </p:sp>
      <p:sp>
        <p:nvSpPr>
          <p:cNvPr id="13" name="TextBox 12">
            <a:extLst>
              <a:ext uri="{FF2B5EF4-FFF2-40B4-BE49-F238E27FC236}">
                <a16:creationId xmlns:a16="http://schemas.microsoft.com/office/drawing/2014/main" id="{714CEA52-31DF-4967-8253-165687950FB9}"/>
              </a:ext>
            </a:extLst>
          </p:cNvPr>
          <p:cNvSpPr txBox="1"/>
          <p:nvPr/>
        </p:nvSpPr>
        <p:spPr>
          <a:xfrm>
            <a:off x="1092939" y="6572393"/>
            <a:ext cx="8505935" cy="306915"/>
          </a:xfrm>
          <a:prstGeom prst="rect">
            <a:avLst/>
          </a:prstGeom>
          <a:noFill/>
          <a:ln>
            <a:noFill/>
          </a:ln>
        </p:spPr>
        <p:txBody>
          <a:bodyPr wrap="square" lIns="71600" tIns="35800" rIns="71600" bIns="35800" compatLnSpc="0">
            <a:spAutoFit/>
          </a:bodyPr>
          <a:lstStyle/>
          <a:p>
            <a:pPr algn="ctr" defTabSz="727510" eaLnBrk="0" hangingPunct="0">
              <a:defRPr/>
            </a:pPr>
            <a:r>
              <a:rPr lang="en-GB" sz="1591" dirty="0">
                <a:solidFill>
                  <a:prstClr val="white">
                    <a:lumMod val="50000"/>
                  </a:prstClr>
                </a:solidFill>
                <a:latin typeface="Arial" panose="020B0604020202020204" pitchFamily="34" charset="0"/>
                <a:hlinkClick r:id="rId4"/>
              </a:rPr>
              <a:t>https://arsoninformer.files.wordpress.com/2014/09/suspected-arson-murder.pdf</a:t>
            </a:r>
            <a:r>
              <a:rPr lang="en-GB" sz="1591" dirty="0">
                <a:solidFill>
                  <a:prstClr val="white">
                    <a:lumMod val="50000"/>
                  </a:prstClr>
                </a:solidFill>
                <a:latin typeface="Arial" panose="020B0604020202020204" pitchFamily="34" charset="0"/>
              </a:rPr>
              <a:t> </a:t>
            </a:r>
          </a:p>
        </p:txBody>
      </p:sp>
      <p:sp>
        <p:nvSpPr>
          <p:cNvPr id="11" name="TextBox 10">
            <a:extLst>
              <a:ext uri="{FF2B5EF4-FFF2-40B4-BE49-F238E27FC236}">
                <a16:creationId xmlns:a16="http://schemas.microsoft.com/office/drawing/2014/main" id="{A3E2CABC-F72D-2524-95AE-BDAC68B2A72E}"/>
              </a:ext>
            </a:extLst>
          </p:cNvPr>
          <p:cNvSpPr txBox="1"/>
          <p:nvPr/>
        </p:nvSpPr>
        <p:spPr>
          <a:xfrm>
            <a:off x="392906" y="7173978"/>
            <a:ext cx="9448800" cy="461665"/>
          </a:xfrm>
          <a:prstGeom prst="rect">
            <a:avLst/>
          </a:prstGeom>
          <a:noFill/>
        </p:spPr>
        <p:txBody>
          <a:bodyPr wrap="square">
            <a:spAutoFit/>
          </a:bodyPr>
          <a:lstStyle/>
          <a:p>
            <a:r>
              <a:rPr lang="en-GB" sz="1200" dirty="0">
                <a:latin typeface="Arial" panose="020B0604020202020204" pitchFamily="34" charset="0"/>
                <a:hlinkClick r:id="rId5"/>
              </a:rPr>
              <a:t>https://www.researchgate.net/publication/315723456_Critical_Reflections_on_the_Role_of_Mental_Health_Professionals</a:t>
            </a:r>
            <a:endParaRPr lang="en-GB" sz="1200" dirty="0">
              <a:latin typeface="Arial" panose="020B0604020202020204" pitchFamily="34" charset="0"/>
            </a:endParaRPr>
          </a:p>
          <a:p>
            <a:endParaRPr lang="en-GB" sz="1200" dirty="0">
              <a:latin typeface="Arial" panose="020B0604020202020204" pitchFamily="34" charset="0"/>
            </a:endParaRPr>
          </a:p>
        </p:txBody>
      </p:sp>
    </p:spTree>
    <p:extLst>
      <p:ext uri="{BB962C8B-B14F-4D97-AF65-F5344CB8AC3E}">
        <p14:creationId xmlns:p14="http://schemas.microsoft.com/office/powerpoint/2010/main" val="11393194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4338" y="2027237"/>
            <a:ext cx="9910762" cy="2568480"/>
          </a:xfrm>
          <a:prstGeom prst="rect">
            <a:avLst/>
          </a:prstGeom>
          <a:noFill/>
          <a:ln>
            <a:noFill/>
          </a:ln>
        </p:spPr>
        <p:txBody>
          <a:bodyPr lIns="90000" tIns="45000" rIns="90000" bIns="45000" compatLnSpc="0">
            <a:spAutoFit/>
          </a:bodyPr>
          <a:lstStyle/>
          <a:p>
            <a:pPr marL="514350" indent="-514350" eaLnBrk="0" hangingPunct="0">
              <a:buAutoNum type="arabicPeriod"/>
              <a:defRPr/>
            </a:pPr>
            <a:r>
              <a:rPr lang="en-GB" sz="2800" dirty="0">
                <a:solidFill>
                  <a:schemeClr val="bg1">
                    <a:lumMod val="50000"/>
                  </a:schemeClr>
                </a:solidFill>
                <a:latin typeface="Arial" panose="020B0604020202020204" pitchFamily="34" charset="0"/>
              </a:rPr>
              <a:t>‘Parental Alienation’ (PA) Impact on Family Courts</a:t>
            </a:r>
          </a:p>
          <a:p>
            <a:pPr marL="514350" indent="-514350" eaLnBrk="0" hangingPunct="0">
              <a:buAutoNum type="arabicPeriod"/>
              <a:defRPr/>
            </a:pPr>
            <a:r>
              <a:rPr lang="en-GB" sz="2800" dirty="0">
                <a:solidFill>
                  <a:schemeClr val="bg1">
                    <a:lumMod val="50000"/>
                  </a:schemeClr>
                </a:solidFill>
                <a:latin typeface="Arial" panose="020B0604020202020204" pitchFamily="34" charset="0"/>
              </a:rPr>
              <a:t>Successful Prosecutions of Extreme Abuse</a:t>
            </a:r>
          </a:p>
          <a:p>
            <a:pPr eaLnBrk="0" hangingPunct="0">
              <a:defRPr/>
            </a:pPr>
            <a:r>
              <a:rPr lang="en-GB" sz="2800" dirty="0">
                <a:solidFill>
                  <a:schemeClr val="bg1">
                    <a:lumMod val="50000"/>
                  </a:schemeClr>
                </a:solidFill>
                <a:latin typeface="Arial" panose="020B0604020202020204" pitchFamily="34" charset="0"/>
              </a:rPr>
              <a:t>3. ‘Child Smuggling’ Case Vignettes</a:t>
            </a:r>
          </a:p>
          <a:p>
            <a:pPr eaLnBrk="0" hangingPunct="0">
              <a:defRPr/>
            </a:pPr>
            <a:r>
              <a:rPr lang="en-GB" sz="2800" dirty="0">
                <a:solidFill>
                  <a:schemeClr val="bg1">
                    <a:lumMod val="50000"/>
                  </a:schemeClr>
                </a:solidFill>
                <a:latin typeface="Arial" panose="020B0604020202020204" pitchFamily="34" charset="0"/>
              </a:rPr>
              <a:t>4. ‘Survivor CV’ Case Vignettes</a:t>
            </a:r>
          </a:p>
          <a:p>
            <a:pPr eaLnBrk="0" hangingPunct="0">
              <a:defRPr/>
            </a:pPr>
            <a:r>
              <a:rPr lang="en-GB" sz="2800" dirty="0">
                <a:solidFill>
                  <a:schemeClr val="bg1">
                    <a:lumMod val="50000"/>
                  </a:schemeClr>
                </a:solidFill>
                <a:latin typeface="Arial" panose="020B0604020202020204" pitchFamily="34" charset="0"/>
              </a:rPr>
              <a:t>5. ‘Gaslighting’ Case Vignettes</a:t>
            </a:r>
          </a:p>
          <a:p>
            <a:pPr eaLnBrk="0" hangingPunct="0">
              <a:defRPr/>
            </a:pPr>
            <a:r>
              <a:rPr lang="en-GB" sz="2800" dirty="0">
                <a:solidFill>
                  <a:schemeClr val="bg1">
                    <a:lumMod val="50000"/>
                  </a:schemeClr>
                </a:solidFill>
                <a:latin typeface="Arial" panose="020B0604020202020204" pitchFamily="34" charset="0"/>
              </a:rPr>
              <a:t>6. Prof Michael Salter Academic Research </a:t>
            </a:r>
          </a:p>
        </p:txBody>
      </p:sp>
      <p:sp>
        <p:nvSpPr>
          <p:cNvPr id="3" name="TextBox 2"/>
          <p:cNvSpPr txBox="1"/>
          <p:nvPr/>
        </p:nvSpPr>
        <p:spPr>
          <a:xfrm>
            <a:off x="414338" y="474663"/>
            <a:ext cx="9910762" cy="5032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800" b="1" dirty="0">
                <a:solidFill>
                  <a:schemeClr val="bg1">
                    <a:lumMod val="50000"/>
                  </a:schemeClr>
                </a:solidFill>
                <a:latin typeface="Arial" pitchFamily="18"/>
                <a:ea typeface="Microsoft YaHei" pitchFamily="2"/>
                <a:cs typeface="Mangal" pitchFamily="2"/>
              </a:rPr>
              <a:t>Structure</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66A044-D02D-62F8-E8C0-75E2DEF87209}"/>
              </a:ext>
            </a:extLst>
          </p:cNvPr>
          <p:cNvSpPr txBox="1"/>
          <p:nvPr/>
        </p:nvSpPr>
        <p:spPr>
          <a:xfrm>
            <a:off x="399081" y="325877"/>
            <a:ext cx="9910762" cy="680784"/>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Child Sexual Abuse</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&amp; C-PTSD</a:t>
            </a:r>
            <a:endParaRPr lang="en-GB" sz="2800" b="1" dirty="0">
              <a:solidFill>
                <a:schemeClr val="bg1">
                  <a:lumMod val="50000"/>
                </a:schemeClr>
              </a:solidFill>
              <a:latin typeface="Arial" pitchFamily="18"/>
              <a:ea typeface="Microsoft YaHei" pitchFamily="2"/>
              <a:cs typeface="Mangal" pitchFamily="2"/>
            </a:endParaRPr>
          </a:p>
        </p:txBody>
      </p:sp>
      <p:sp>
        <p:nvSpPr>
          <p:cNvPr id="7" name="TextBox 6">
            <a:extLst>
              <a:ext uri="{FF2B5EF4-FFF2-40B4-BE49-F238E27FC236}">
                <a16:creationId xmlns:a16="http://schemas.microsoft.com/office/drawing/2014/main" id="{50BC18A5-3EF1-5F1E-5043-A876657B5BBF}"/>
              </a:ext>
            </a:extLst>
          </p:cNvPr>
          <p:cNvSpPr txBox="1"/>
          <p:nvPr/>
        </p:nvSpPr>
        <p:spPr>
          <a:xfrm>
            <a:off x="164306" y="7133611"/>
            <a:ext cx="9984580" cy="338554"/>
          </a:xfrm>
          <a:prstGeom prst="rect">
            <a:avLst/>
          </a:prstGeom>
          <a:noFill/>
        </p:spPr>
        <p:txBody>
          <a:bodyPr wrap="square">
            <a:spAutoFit/>
          </a:bodyPr>
          <a:lstStyle/>
          <a:p>
            <a:r>
              <a:rPr lang="en-GB" sz="1600" dirty="0">
                <a:latin typeface="Arial" panose="020B0604020202020204" pitchFamily="34" charset="0"/>
                <a:hlinkClick r:id="rId3"/>
              </a:rPr>
              <a:t>https://cptsdfoundation.org/2021/04/05/childhood-sexual-abuse-and-complex-post-traumatic-stress-disorder/</a:t>
            </a:r>
            <a:r>
              <a:rPr lang="en-GB" sz="1600" dirty="0">
                <a:latin typeface="Arial" panose="020B0604020202020204" pitchFamily="34" charset="0"/>
              </a:rPr>
              <a:t> </a:t>
            </a:r>
          </a:p>
        </p:txBody>
      </p:sp>
      <p:pic>
        <p:nvPicPr>
          <p:cNvPr id="9" name="Picture 8">
            <a:extLst>
              <a:ext uri="{FF2B5EF4-FFF2-40B4-BE49-F238E27FC236}">
                <a16:creationId xmlns:a16="http://schemas.microsoft.com/office/drawing/2014/main" id="{F44BCE3F-EE8D-1820-255E-CCD009532119}"/>
              </a:ext>
            </a:extLst>
          </p:cNvPr>
          <p:cNvPicPr>
            <a:picLocks noChangeAspect="1"/>
          </p:cNvPicPr>
          <p:nvPr/>
        </p:nvPicPr>
        <p:blipFill>
          <a:blip r:embed="rId4"/>
          <a:srcRect l="11514" t="32262" r="35746" b="19592"/>
          <a:stretch/>
        </p:blipFill>
        <p:spPr>
          <a:xfrm>
            <a:off x="390524" y="1341437"/>
            <a:ext cx="5791200" cy="2973859"/>
          </a:xfrm>
          <a:prstGeom prst="rect">
            <a:avLst/>
          </a:prstGeom>
        </p:spPr>
      </p:pic>
      <p:pic>
        <p:nvPicPr>
          <p:cNvPr id="11" name="Picture 10">
            <a:extLst>
              <a:ext uri="{FF2B5EF4-FFF2-40B4-BE49-F238E27FC236}">
                <a16:creationId xmlns:a16="http://schemas.microsoft.com/office/drawing/2014/main" id="{4CCFEBEF-DCE0-3B9E-A25A-AB8B89297361}"/>
              </a:ext>
            </a:extLst>
          </p:cNvPr>
          <p:cNvPicPr>
            <a:picLocks noChangeAspect="1"/>
          </p:cNvPicPr>
          <p:nvPr/>
        </p:nvPicPr>
        <p:blipFill>
          <a:blip r:embed="rId5"/>
          <a:srcRect l="9376" t="32262" r="36459" b="25927"/>
          <a:stretch/>
        </p:blipFill>
        <p:spPr>
          <a:xfrm>
            <a:off x="164306" y="4317179"/>
            <a:ext cx="5791200" cy="2514600"/>
          </a:xfrm>
          <a:prstGeom prst="rect">
            <a:avLst/>
          </a:prstGeom>
        </p:spPr>
      </p:pic>
      <p:sp>
        <p:nvSpPr>
          <p:cNvPr id="13" name="TextBox 12">
            <a:extLst>
              <a:ext uri="{FF2B5EF4-FFF2-40B4-BE49-F238E27FC236}">
                <a16:creationId xmlns:a16="http://schemas.microsoft.com/office/drawing/2014/main" id="{D6D1C683-380D-0546-AE3C-C0862924E4A0}"/>
              </a:ext>
            </a:extLst>
          </p:cNvPr>
          <p:cNvSpPr txBox="1"/>
          <p:nvPr/>
        </p:nvSpPr>
        <p:spPr>
          <a:xfrm>
            <a:off x="5955506" y="1266479"/>
            <a:ext cx="4345780" cy="6001643"/>
          </a:xfrm>
          <a:prstGeom prst="rect">
            <a:avLst/>
          </a:prstGeom>
          <a:noFill/>
        </p:spPr>
        <p:txBody>
          <a:bodyPr wrap="square">
            <a:spAutoFit/>
          </a:bodyPr>
          <a:lstStyle/>
          <a:p>
            <a:pPr algn="l" fontAlgn="base">
              <a:buNone/>
            </a:pPr>
            <a:r>
              <a:rPr lang="en-GB" sz="1600" b="0" i="1" dirty="0">
                <a:solidFill>
                  <a:srgbClr val="3F3F3F"/>
                </a:solidFill>
                <a:effectLst/>
                <a:latin typeface="Arial" panose="020B0604020202020204" pitchFamily="34" charset="0"/>
              </a:rPr>
              <a:t>‘When child sexual abuse is mentioned, many people have an image in their minds of a deviant man dressed in ragged clothes with no job or living in the backwoods.</a:t>
            </a:r>
          </a:p>
          <a:p>
            <a:pPr algn="l" fontAlgn="base">
              <a:buNone/>
            </a:pPr>
            <a:endParaRPr lang="en-GB" sz="1600" b="0" i="1" dirty="0">
              <a:solidFill>
                <a:srgbClr val="3F3F3F"/>
              </a:solidFill>
              <a:effectLst/>
              <a:latin typeface="Arial" panose="020B0604020202020204" pitchFamily="34" charset="0"/>
            </a:endParaRPr>
          </a:p>
          <a:p>
            <a:pPr algn="l" fontAlgn="base">
              <a:buNone/>
            </a:pPr>
            <a:r>
              <a:rPr lang="en-GB" sz="1600" b="0" i="1" dirty="0">
                <a:solidFill>
                  <a:srgbClr val="3F3F3F"/>
                </a:solidFill>
                <a:effectLst/>
                <a:latin typeface="Arial" panose="020B0604020202020204" pitchFamily="34" charset="0"/>
              </a:rPr>
              <a:t>This description is wrong.</a:t>
            </a:r>
          </a:p>
          <a:p>
            <a:pPr algn="l" fontAlgn="base">
              <a:buNone/>
            </a:pPr>
            <a:endParaRPr lang="en-GB" sz="1600" b="0" i="1" dirty="0">
              <a:solidFill>
                <a:srgbClr val="3F3F3F"/>
              </a:solidFill>
              <a:effectLst/>
              <a:latin typeface="Arial" panose="020B0604020202020204" pitchFamily="34" charset="0"/>
            </a:endParaRPr>
          </a:p>
          <a:p>
            <a:pPr algn="l" fontAlgn="base">
              <a:buNone/>
            </a:pPr>
            <a:r>
              <a:rPr lang="en-GB" sz="1600" b="0" i="1" dirty="0">
                <a:solidFill>
                  <a:srgbClr val="3F3F3F"/>
                </a:solidFill>
                <a:effectLst/>
                <a:latin typeface="Arial" panose="020B0604020202020204" pitchFamily="34" charset="0"/>
              </a:rPr>
              <a:t>Child sexual abusers look like everyone else, often hold high-esteem jobs, and can be women. Sexual abusers cross all demographic lines, including income, race, sex, and where they live.</a:t>
            </a:r>
          </a:p>
          <a:p>
            <a:pPr algn="l" fontAlgn="base">
              <a:buNone/>
            </a:pPr>
            <a:endParaRPr lang="en-GB" sz="1600" b="0" i="1" dirty="0">
              <a:solidFill>
                <a:srgbClr val="3F3F3F"/>
              </a:solidFill>
              <a:effectLst/>
              <a:latin typeface="Arial" panose="020B0604020202020204" pitchFamily="34" charset="0"/>
            </a:endParaRPr>
          </a:p>
          <a:p>
            <a:pPr algn="l" fontAlgn="base">
              <a:buNone/>
            </a:pPr>
            <a:r>
              <a:rPr lang="en-GB" sz="1600" b="0" i="1" dirty="0">
                <a:solidFill>
                  <a:srgbClr val="3F3F3F"/>
                </a:solidFill>
                <a:effectLst/>
                <a:latin typeface="Arial" panose="020B0604020202020204" pitchFamily="34" charset="0"/>
              </a:rPr>
              <a:t>30-40% of child sexual abuse victims are abused by a close family member rather than a stranger, with 50% of victims being harmed by someone outside the family that the family knows and trusts, such as a pastor or a boy scout leader.</a:t>
            </a:r>
          </a:p>
          <a:p>
            <a:pPr algn="l" fontAlgn="base"/>
            <a:endParaRPr lang="en-GB" sz="1600" b="0" i="1" dirty="0">
              <a:solidFill>
                <a:srgbClr val="3F3F3F"/>
              </a:solidFill>
              <a:effectLst/>
              <a:latin typeface="Arial" panose="020B0604020202020204" pitchFamily="34" charset="0"/>
            </a:endParaRPr>
          </a:p>
          <a:p>
            <a:pPr algn="l" fontAlgn="base"/>
            <a:r>
              <a:rPr lang="en-GB" sz="1600" b="0" i="1" dirty="0">
                <a:solidFill>
                  <a:srgbClr val="3F3F3F"/>
                </a:solidFill>
                <a:effectLst/>
                <a:latin typeface="Arial" panose="020B0604020202020204" pitchFamily="34" charset="0"/>
              </a:rPr>
              <a:t>About 40% of child sexual abuse victims are abused by older or larger children that they know, with 50% of these children being under the age of 12.’</a:t>
            </a:r>
          </a:p>
        </p:txBody>
      </p:sp>
    </p:spTree>
    <p:extLst>
      <p:ext uri="{BB962C8B-B14F-4D97-AF65-F5344CB8AC3E}">
        <p14:creationId xmlns:p14="http://schemas.microsoft.com/office/powerpoint/2010/main" val="39121049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792C0-20E1-54D9-B8E5-0E1483FF3BB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B04112-7218-1460-4BB2-8CAC969A213F}"/>
              </a:ext>
            </a:extLst>
          </p:cNvPr>
          <p:cNvSpPr txBox="1"/>
          <p:nvPr/>
        </p:nvSpPr>
        <p:spPr>
          <a:xfrm>
            <a:off x="390524" y="215647"/>
            <a:ext cx="9910762" cy="975737"/>
          </a:xfrm>
          <a:prstGeom prst="rect">
            <a:avLst/>
          </a:prstGeom>
          <a:noFill/>
          <a:ln>
            <a:noFill/>
          </a:ln>
        </p:spPr>
        <p:txBody>
          <a:bodyPr lIns="90000" tIns="45000" rIns="90000" bIns="45000" compatLnSpc="0">
            <a:spAutoFit/>
          </a:bodyPr>
          <a:lstStyle/>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Meier (2020)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Abuse Allegations trigger </a:t>
            </a:r>
          </a:p>
          <a:p>
            <a:pPr algn="ctr" fontAlgn="auto" hangingPunct="0">
              <a:spcBef>
                <a:spcPts val="0"/>
              </a:spcBef>
              <a:spcAft>
                <a:spcPts val="0"/>
              </a:spcAft>
              <a:defRPr sz="1650"/>
            </a:pPr>
            <a:r>
              <a:rPr lang="en-GB" sz="2000" b="1" dirty="0">
                <a:solidFill>
                  <a:schemeClr val="bg1">
                    <a:lumMod val="50000"/>
                  </a:schemeClr>
                </a:solidFill>
                <a:latin typeface="Arial" pitchFamily="18"/>
                <a:ea typeface="Microsoft YaHei" pitchFamily="2"/>
                <a:cs typeface="Mangal" pitchFamily="2"/>
              </a:rPr>
              <a:t>Custody Loss</a:t>
            </a:r>
            <a:endParaRPr lang="en-GB" sz="2800" b="1" dirty="0">
              <a:solidFill>
                <a:schemeClr val="bg1">
                  <a:lumMod val="50000"/>
                </a:schemeClr>
              </a:solidFill>
              <a:latin typeface="Arial" pitchFamily="18"/>
              <a:ea typeface="Microsoft YaHei" pitchFamily="2"/>
              <a:cs typeface="Mangal" pitchFamily="2"/>
            </a:endParaRPr>
          </a:p>
        </p:txBody>
      </p:sp>
      <p:pic>
        <p:nvPicPr>
          <p:cNvPr id="3" name="Picture 2">
            <a:extLst>
              <a:ext uri="{FF2B5EF4-FFF2-40B4-BE49-F238E27FC236}">
                <a16:creationId xmlns:a16="http://schemas.microsoft.com/office/drawing/2014/main" id="{9B482CDB-4342-EF0F-4A52-F4FF7C0C9A89}"/>
              </a:ext>
            </a:extLst>
          </p:cNvPr>
          <p:cNvPicPr>
            <a:picLocks noChangeAspect="1"/>
          </p:cNvPicPr>
          <p:nvPr/>
        </p:nvPicPr>
        <p:blipFill>
          <a:blip r:embed="rId3"/>
          <a:srcRect l="22918" t="25927" r="27194" b="8188"/>
          <a:stretch/>
        </p:blipFill>
        <p:spPr>
          <a:xfrm>
            <a:off x="1307305" y="1189037"/>
            <a:ext cx="8077200" cy="6000206"/>
          </a:xfrm>
          <a:prstGeom prst="rect">
            <a:avLst/>
          </a:prstGeom>
        </p:spPr>
      </p:pic>
    </p:spTree>
    <p:extLst>
      <p:ext uri="{BB962C8B-B14F-4D97-AF65-F5344CB8AC3E}">
        <p14:creationId xmlns:p14="http://schemas.microsoft.com/office/powerpoint/2010/main" val="3389772517"/>
      </p:ext>
    </p:extLst>
  </p:cSld>
  <p:clrMapOvr>
    <a:masterClrMapping/>
  </p:clrMapOvr>
  <p:transition spd="slow"/>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11170</TotalTime>
  <Words>7468</Words>
  <Application>Microsoft Office PowerPoint</Application>
  <PresentationFormat>Custom</PresentationFormat>
  <Paragraphs>361</Paragraphs>
  <Slides>43</Slides>
  <Notes>40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Arial</vt:lpstr>
      <vt:lpstr>Arial Narrow</vt:lpstr>
      <vt:lpstr>Calibri</vt:lpstr>
      <vt:lpstr>Helvetica Neue</vt:lpstr>
      <vt:lpstr>Neo Sans</vt:lpstr>
      <vt:lpstr>StarSymbol</vt:lpstr>
      <vt:lpstr>Times New Roman</vt:lpstr>
      <vt:lpstr>Default</vt:lpstr>
      <vt:lpstr>1_Default</vt:lpstr>
      <vt:lpstr>2_Default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Hirsau</dc:creator>
  <cp:lastModifiedBy>Rainer Kurz</cp:lastModifiedBy>
  <cp:revision>283</cp:revision>
  <cp:lastPrinted>2015-03-06T16:59:15Z</cp:lastPrinted>
  <dcterms:created xsi:type="dcterms:W3CDTF">2013-02-20T16:05:53Z</dcterms:created>
  <dcterms:modified xsi:type="dcterms:W3CDTF">2025-05-16T17:54:08Z</dcterms:modified>
</cp:coreProperties>
</file>